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79893"/>
  </p:normalViewPr>
  <p:slideViewPr>
    <p:cSldViewPr snapToGrid="0" snapToObjects="1">
      <p:cViewPr varScale="1">
        <p:scale>
          <a:sx n="101" d="100"/>
          <a:sy n="101" d="100"/>
        </p:scale>
        <p:origin x="2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64A3F-1221-CE4C-99C7-A7AE4FFC9BFD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7F73-29CD-144B-9391-DC1DF6F88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12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advertising</a:t>
            </a:r>
            <a:r>
              <a:rPr lang="fr-FR" dirty="0"/>
              <a:t> block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4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identify with social entities in their efforts to construct, validate, and signal their social identities.</a:t>
            </a:r>
            <a:r>
              <a:rPr lang="fr-FR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define their social identity to strengthen their sense of self, based on their self-categorization as members or non-members of different groups in their social environment.</a:t>
            </a:r>
            <a:r>
              <a:rPr lang="fr-FR" dirty="0">
                <a:effectLst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Brands ground social identity by two ways: in the consumer–brand relationship and in the relationship between consumers and their social groups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2003). Customers use brands to define who they are (Albert et al., 2013; Lam et al., 2010), in the sense that brands can be considered partners. They also might consider themselves part of an in-group of customers who identify with the same brand (Lam et al., 2010) and construct a social self this way, by consuming such brands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60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identify with social entities in their efforts to construct, validate, and signal their social identities.</a:t>
            </a:r>
            <a:r>
              <a:rPr lang="fr-FR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define their social identity to strengthen their sense of self, based on their self-categorization as members or non-members of different groups in their social environment.</a:t>
            </a:r>
            <a:r>
              <a:rPr lang="fr-FR" dirty="0">
                <a:effectLst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Brands ground social identity by two ways: in the consumer–brand relationship and in the relationship between consumers and their social groups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Escalas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2003). Customers use brands to define who they are (Albert et al., 2013; Lam et al., 2010), in the sense that brands can be considered partners. They also might consider themselves part of an in-group of customers who identify with the same brand (Lam et al., 2010) and construct a social self this way, by consuming such brands</a:t>
            </a:r>
            <a:r>
              <a:rPr lang="fr-FR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39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>
                <a:latin typeface="Century Gothic" panose="020B0502020202020204" pitchFamily="34" charset="0"/>
              </a:rPr>
              <a:t>Residents</a:t>
            </a:r>
            <a:r>
              <a:rPr lang="fr-FR" dirty="0">
                <a:latin typeface="Century Gothic" panose="020B0502020202020204" pitchFamily="34" charset="0"/>
              </a:rPr>
              <a:t> do not </a:t>
            </a:r>
            <a:r>
              <a:rPr lang="fr-FR" dirty="0" err="1">
                <a:latin typeface="Century Gothic" panose="020B0502020202020204" pitchFamily="34" charset="0"/>
              </a:rPr>
              <a:t>identify</a:t>
            </a:r>
            <a:r>
              <a:rPr lang="fr-FR" dirty="0">
                <a:latin typeface="Century Gothic" panose="020B0502020202020204" pitchFamily="34" charset="0"/>
              </a:rPr>
              <a:t> more </a:t>
            </a:r>
            <a:r>
              <a:rPr lang="fr-FR" dirty="0" err="1">
                <a:latin typeface="Century Gothic" panose="020B0502020202020204" pitchFamily="34" charset="0"/>
              </a:rPr>
              <a:t>strongly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place brands relative to commercial brands (</a:t>
            </a:r>
            <a:r>
              <a:rPr lang="fr-FR" dirty="0" err="1">
                <a:latin typeface="Century Gothic" panose="020B0502020202020204" pitchFamily="34" charset="0"/>
              </a:rPr>
              <a:t>Mcommercial</a:t>
            </a:r>
            <a:r>
              <a:rPr lang="fr-FR" dirty="0">
                <a:latin typeface="Century Gothic" panose="020B0502020202020204" pitchFamily="34" charset="0"/>
              </a:rPr>
              <a:t> = 43; </a:t>
            </a:r>
            <a:r>
              <a:rPr lang="fr-FR" dirty="0" err="1">
                <a:latin typeface="Century Gothic" panose="020B0502020202020204" pitchFamily="34" charset="0"/>
              </a:rPr>
              <a:t>Mplace</a:t>
            </a:r>
            <a:r>
              <a:rPr lang="fr-FR" dirty="0">
                <a:latin typeface="Century Gothic" panose="020B0502020202020204" pitchFamily="34" charset="0"/>
              </a:rPr>
              <a:t> = 38.5; </a:t>
            </a:r>
            <a:r>
              <a:rPr lang="fr-FR" dirty="0" err="1">
                <a:latin typeface="Century Gothic" panose="020B0502020202020204" pitchFamily="34" charset="0"/>
              </a:rPr>
              <a:t>t</a:t>
            </a:r>
            <a:r>
              <a:rPr lang="fr-FR" dirty="0">
                <a:latin typeface="Century Gothic" panose="020B0502020202020204" pitchFamily="34" charset="0"/>
              </a:rPr>
              <a:t>(102) = 2.98, p = .182), </a:t>
            </a:r>
            <a:r>
              <a:rPr lang="fr-FR" dirty="0" err="1">
                <a:latin typeface="Century Gothic" panose="020B0502020202020204" pitchFamily="34" charset="0"/>
              </a:rPr>
              <a:t>so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we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cannot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confirm</a:t>
            </a:r>
            <a:r>
              <a:rPr lang="fr-FR" dirty="0">
                <a:latin typeface="Century Gothic" panose="020B0502020202020204" pitchFamily="34" charset="0"/>
              </a:rPr>
              <a:t> H1</a:t>
            </a:r>
          </a:p>
          <a:p>
            <a:pPr marL="0" indent="0">
              <a:buNone/>
            </a:pPr>
            <a:r>
              <a:rPr lang="fr-FR" dirty="0" err="1">
                <a:latin typeface="Century Gothic" panose="020B0502020202020204" pitchFamily="34" charset="0"/>
              </a:rPr>
              <a:t>residents</a:t>
            </a:r>
            <a:r>
              <a:rPr lang="fr-FR" dirty="0">
                <a:latin typeface="Century Gothic" panose="020B0502020202020204" pitchFamily="34" charset="0"/>
              </a:rPr>
              <a:t> do not </a:t>
            </a:r>
            <a:r>
              <a:rPr lang="fr-FR" dirty="0" err="1">
                <a:latin typeface="Century Gothic" panose="020B0502020202020204" pitchFamily="34" charset="0"/>
              </a:rPr>
              <a:t>identify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significantly</a:t>
            </a:r>
            <a:r>
              <a:rPr lang="fr-FR" dirty="0">
                <a:latin typeface="Century Gothic" panose="020B0502020202020204" pitchFamily="34" charset="0"/>
              </a:rPr>
              <a:t> more </a:t>
            </a:r>
            <a:r>
              <a:rPr lang="fr-FR" dirty="0" err="1">
                <a:latin typeface="Century Gothic" panose="020B0502020202020204" pitchFamily="34" charset="0"/>
              </a:rPr>
              <a:t>strongly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participative place brands </a:t>
            </a:r>
            <a:r>
              <a:rPr lang="fr-FR" dirty="0" err="1">
                <a:latin typeface="Century Gothic" panose="020B0502020202020204" pitchFamily="34" charset="0"/>
              </a:rPr>
              <a:t>compared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non-participative place brands (</a:t>
            </a:r>
            <a:r>
              <a:rPr lang="fr-FR" dirty="0" err="1">
                <a:latin typeface="Century Gothic" panose="020B0502020202020204" pitchFamily="34" charset="0"/>
              </a:rPr>
              <a:t>Mparticipative</a:t>
            </a:r>
            <a:r>
              <a:rPr lang="fr-FR" dirty="0">
                <a:latin typeface="Century Gothic" panose="020B0502020202020204" pitchFamily="34" charset="0"/>
              </a:rPr>
              <a:t> =39.76; </a:t>
            </a:r>
            <a:r>
              <a:rPr lang="fr-FR" dirty="0" err="1">
                <a:latin typeface="Century Gothic" panose="020B0502020202020204" pitchFamily="34" charset="0"/>
              </a:rPr>
              <a:t>Mnon</a:t>
            </a:r>
            <a:r>
              <a:rPr lang="fr-FR" dirty="0">
                <a:latin typeface="Century Gothic" panose="020B0502020202020204" pitchFamily="34" charset="0"/>
              </a:rPr>
              <a:t>-participative =39.76; </a:t>
            </a:r>
            <a:r>
              <a:rPr lang="fr-FR" dirty="0" err="1">
                <a:latin typeface="Century Gothic" panose="020B0502020202020204" pitchFamily="34" charset="0"/>
              </a:rPr>
              <a:t>t</a:t>
            </a:r>
            <a:r>
              <a:rPr lang="fr-FR" dirty="0">
                <a:latin typeface="Century Gothic" panose="020B0502020202020204" pitchFamily="34" charset="0"/>
              </a:rPr>
              <a:t>(69) = 6.72, p = .549)</a:t>
            </a:r>
          </a:p>
          <a:p>
            <a:pPr marL="0" indent="0">
              <a:buNone/>
            </a:pPr>
            <a:r>
              <a:rPr lang="fr-FR" dirty="0" err="1">
                <a:latin typeface="Century Gothic" panose="020B0502020202020204" pitchFamily="34" charset="0"/>
              </a:rPr>
              <a:t>Contrary</a:t>
            </a:r>
            <a:r>
              <a:rPr lang="fr-FR" dirty="0">
                <a:latin typeface="Century Gothic" panose="020B0502020202020204" pitchFamily="34" charset="0"/>
              </a:rPr>
              <a:t> to </a:t>
            </a:r>
            <a:r>
              <a:rPr lang="fr-FR" dirty="0" err="1">
                <a:latin typeface="Century Gothic" panose="020B0502020202020204" pitchFamily="34" charset="0"/>
              </a:rPr>
              <a:t>our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prediction</a:t>
            </a:r>
            <a:r>
              <a:rPr lang="fr-FR" dirty="0">
                <a:latin typeface="Century Gothic" panose="020B0502020202020204" pitchFamily="34" charset="0"/>
              </a:rPr>
              <a:t> in H3, </a:t>
            </a:r>
            <a:r>
              <a:rPr lang="fr-FR" dirty="0" err="1">
                <a:latin typeface="Century Gothic" panose="020B0502020202020204" pitchFamily="34" charset="0"/>
              </a:rPr>
              <a:t>respondents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identify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significantly</a:t>
            </a:r>
            <a:r>
              <a:rPr lang="fr-FR" dirty="0">
                <a:latin typeface="Century Gothic" panose="020B0502020202020204" pitchFamily="34" charset="0"/>
              </a:rPr>
              <a:t> more </a:t>
            </a:r>
            <a:r>
              <a:rPr lang="fr-FR" dirty="0" err="1">
                <a:latin typeface="Century Gothic" panose="020B0502020202020204" pitchFamily="34" charset="0"/>
              </a:rPr>
              <a:t>strongly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global commercial brands </a:t>
            </a:r>
            <a:r>
              <a:rPr lang="fr-FR" dirty="0" err="1">
                <a:latin typeface="Century Gothic" panose="020B0502020202020204" pitchFamily="34" charset="0"/>
              </a:rPr>
              <a:t>than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local commercial brands (</a:t>
            </a:r>
            <a:r>
              <a:rPr lang="fr-FR" dirty="0" err="1">
                <a:latin typeface="Century Gothic" panose="020B0502020202020204" pitchFamily="34" charset="0"/>
              </a:rPr>
              <a:t>Mglobal</a:t>
            </a:r>
            <a:r>
              <a:rPr lang="fr-FR" dirty="0">
                <a:latin typeface="Century Gothic" panose="020B0502020202020204" pitchFamily="34" charset="0"/>
              </a:rPr>
              <a:t> = 51.25; </a:t>
            </a:r>
            <a:r>
              <a:rPr lang="fr-FR" dirty="0" err="1">
                <a:latin typeface="Century Gothic" panose="020B0502020202020204" pitchFamily="34" charset="0"/>
              </a:rPr>
              <a:t>Mlocal</a:t>
            </a:r>
            <a:r>
              <a:rPr lang="fr-FR" dirty="0">
                <a:latin typeface="Century Gothic" panose="020B0502020202020204" pitchFamily="34" charset="0"/>
              </a:rPr>
              <a:t> = 18.35; </a:t>
            </a:r>
            <a:r>
              <a:rPr lang="fr-FR" dirty="0" err="1">
                <a:latin typeface="Century Gothic" panose="020B0502020202020204" pitchFamily="34" charset="0"/>
              </a:rPr>
              <a:t>t</a:t>
            </a:r>
            <a:r>
              <a:rPr lang="fr-FR" dirty="0">
                <a:latin typeface="Century Gothic" panose="020B0502020202020204" pitchFamily="34" charset="0"/>
              </a:rPr>
              <a:t>(47) = 7.22, p = .001).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74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contrary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expectations,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residents</a:t>
            </a:r>
            <a:r>
              <a:rPr lang="fr-FR" dirty="0"/>
              <a:t> </a:t>
            </a:r>
            <a:r>
              <a:rPr lang="fr-FR" dirty="0" err="1"/>
              <a:t>identify</a:t>
            </a:r>
            <a:r>
              <a:rPr lang="fr-FR" dirty="0"/>
              <a:t> more </a:t>
            </a:r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commercial brands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place brands (</a:t>
            </a:r>
            <a:r>
              <a:rPr lang="fr-FR" dirty="0" err="1"/>
              <a:t>Mcommercial</a:t>
            </a:r>
            <a:r>
              <a:rPr lang="fr-FR" dirty="0"/>
              <a:t> = 940 ms, </a:t>
            </a:r>
            <a:r>
              <a:rPr lang="fr-FR" dirty="0" err="1"/>
              <a:t>Mplace</a:t>
            </a:r>
            <a:r>
              <a:rPr lang="fr-FR" dirty="0"/>
              <a:t> = 1170 ms; </a:t>
            </a:r>
            <a:r>
              <a:rPr lang="fr-FR" dirty="0" err="1"/>
              <a:t>t</a:t>
            </a:r>
            <a:r>
              <a:rPr lang="fr-FR" dirty="0"/>
              <a:t>(96) = 1.26, p &lt; .001, d = 0.57).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associate</a:t>
            </a:r>
            <a:r>
              <a:rPr lang="fr-FR" dirty="0"/>
              <a:t> </a:t>
            </a:r>
            <a:r>
              <a:rPr lang="fr-FR" dirty="0" err="1"/>
              <a:t>others</a:t>
            </a:r>
            <a:r>
              <a:rPr lang="fr-FR" dirty="0"/>
              <a:t> more </a:t>
            </a:r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place brands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commercial brands (</a:t>
            </a:r>
            <a:r>
              <a:rPr lang="fr-FR" dirty="0" err="1"/>
              <a:t>Mcommercial</a:t>
            </a:r>
            <a:r>
              <a:rPr lang="fr-FR" dirty="0"/>
              <a:t> = 790 ms, </a:t>
            </a:r>
            <a:r>
              <a:rPr lang="fr-FR" dirty="0" err="1"/>
              <a:t>Mplace</a:t>
            </a:r>
            <a:r>
              <a:rPr lang="fr-FR" dirty="0"/>
              <a:t> = 970 ms; </a:t>
            </a:r>
            <a:r>
              <a:rPr lang="fr-FR" dirty="0" err="1"/>
              <a:t>t</a:t>
            </a:r>
            <a:r>
              <a:rPr lang="fr-FR" dirty="0"/>
              <a:t>(196) = 1.53, p &lt; .001, d = 4.2). That </a:t>
            </a:r>
            <a:r>
              <a:rPr lang="fr-FR" dirty="0" err="1"/>
              <a:t>is</a:t>
            </a:r>
            <a:r>
              <a:rPr lang="fr-FR" dirty="0"/>
              <a:t>, </a:t>
            </a:r>
            <a:r>
              <a:rPr lang="fr-FR" dirty="0" err="1"/>
              <a:t>residents</a:t>
            </a:r>
            <a:r>
              <a:rPr lang="fr-FR" dirty="0"/>
              <a:t> </a:t>
            </a:r>
            <a:r>
              <a:rPr lang="fr-FR" dirty="0" err="1"/>
              <a:t>identify</a:t>
            </a:r>
            <a:r>
              <a:rPr lang="fr-FR" dirty="0"/>
              <a:t> </a:t>
            </a:r>
            <a:r>
              <a:rPr lang="fr-FR" dirty="0" err="1"/>
              <a:t>themselves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commercial brands (global and local)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place brands (participative and non-participative), </a:t>
            </a:r>
            <a:r>
              <a:rPr lang="fr-FR" dirty="0" err="1"/>
              <a:t>contrary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prediction</a:t>
            </a:r>
            <a:r>
              <a:rPr lang="fr-FR" dirty="0"/>
              <a:t> in H1.</a:t>
            </a:r>
          </a:p>
          <a:p>
            <a:r>
              <a:rPr lang="fr-FR" dirty="0" err="1"/>
              <a:t>residents</a:t>
            </a:r>
            <a:r>
              <a:rPr lang="fr-FR" dirty="0"/>
              <a:t> </a:t>
            </a:r>
            <a:r>
              <a:rPr lang="fr-FR" dirty="0" err="1"/>
              <a:t>identify</a:t>
            </a:r>
            <a:r>
              <a:rPr lang="fr-FR" dirty="0"/>
              <a:t> more </a:t>
            </a:r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non-participative place brands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participative place brands (</a:t>
            </a:r>
            <a:r>
              <a:rPr lang="fr-FR" dirty="0" err="1"/>
              <a:t>Mnon</a:t>
            </a:r>
            <a:r>
              <a:rPr lang="fr-FR" dirty="0"/>
              <a:t>-participative = 970 ms, </a:t>
            </a:r>
            <a:r>
              <a:rPr lang="fr-FR" dirty="0" err="1"/>
              <a:t>Mparticipative</a:t>
            </a:r>
            <a:r>
              <a:rPr lang="fr-FR" dirty="0"/>
              <a:t> = 1160 ms; </a:t>
            </a:r>
            <a:r>
              <a:rPr lang="fr-FR" dirty="0" err="1"/>
              <a:t>t</a:t>
            </a:r>
            <a:r>
              <a:rPr lang="fr-FR" dirty="0"/>
              <a:t>(95) = 2.9, p &lt; .001, d = 0.67); opposite to H2</a:t>
            </a:r>
          </a:p>
          <a:p>
            <a:r>
              <a:rPr lang="fr-FR" dirty="0"/>
              <a:t>for commercial brands, the </a:t>
            </a:r>
            <a:r>
              <a:rPr lang="fr-FR" dirty="0" err="1"/>
              <a:t>results</a:t>
            </a:r>
            <a:r>
              <a:rPr lang="fr-FR" dirty="0"/>
              <a:t> show </a:t>
            </a:r>
            <a:r>
              <a:rPr lang="fr-FR" dirty="0" err="1"/>
              <a:t>that</a:t>
            </a:r>
            <a:r>
              <a:rPr lang="fr-FR" dirty="0"/>
              <a:t> global brands </a:t>
            </a:r>
            <a:r>
              <a:rPr lang="fr-FR" dirty="0" err="1"/>
              <a:t>generate</a:t>
            </a:r>
            <a:r>
              <a:rPr lang="fr-FR" dirty="0"/>
              <a:t> more identification for </a:t>
            </a:r>
            <a:r>
              <a:rPr lang="fr-FR" dirty="0" err="1"/>
              <a:t>residents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do local brands (</a:t>
            </a:r>
            <a:r>
              <a:rPr lang="fr-FR" dirty="0" err="1"/>
              <a:t>Mglobal</a:t>
            </a:r>
            <a:r>
              <a:rPr lang="fr-FR" dirty="0"/>
              <a:t> = 805 ms, </a:t>
            </a:r>
            <a:r>
              <a:rPr lang="fr-FR" dirty="0" err="1"/>
              <a:t>Mlocal</a:t>
            </a:r>
            <a:r>
              <a:rPr lang="fr-FR" dirty="0"/>
              <a:t> = 890 ms; </a:t>
            </a:r>
            <a:r>
              <a:rPr lang="fr-FR" dirty="0" err="1"/>
              <a:t>t</a:t>
            </a:r>
            <a:r>
              <a:rPr lang="fr-FR" dirty="0"/>
              <a:t>(95) = 1.2, p &lt; .001, d = 1.01).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again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find</a:t>
            </a:r>
            <a:r>
              <a:rPr lang="fr-FR" dirty="0"/>
              <a:t> a </a:t>
            </a:r>
            <a:r>
              <a:rPr lang="fr-FR" dirty="0" err="1"/>
              <a:t>result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reverse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prediction</a:t>
            </a:r>
            <a:r>
              <a:rPr lang="fr-FR" dirty="0"/>
              <a:t> in H3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investigate</a:t>
            </a:r>
            <a:r>
              <a:rPr lang="fr-FR" dirty="0"/>
              <a:t> </a:t>
            </a:r>
            <a:r>
              <a:rPr lang="fr-FR" dirty="0" err="1"/>
              <a:t>implicit</a:t>
            </a:r>
            <a:r>
              <a:rPr lang="fr-FR" dirty="0"/>
              <a:t> CBI.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057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sz="1200" dirty="0">
                <a:latin typeface="Century Gothic" panose="020B0502020202020204" pitchFamily="34" charset="0"/>
              </a:rPr>
              <a:t>Most </a:t>
            </a:r>
            <a:r>
              <a:rPr lang="fr-FR" sz="1200" dirty="0" err="1">
                <a:latin typeface="Century Gothic" panose="020B0502020202020204" pitchFamily="34" charset="0"/>
              </a:rPr>
              <a:t>studies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measure</a:t>
            </a:r>
            <a:r>
              <a:rPr lang="fr-FR" sz="1200" dirty="0">
                <a:latin typeface="Century Gothic" panose="020B0502020202020204" pitchFamily="34" charset="0"/>
              </a:rPr>
              <a:t> CBI </a:t>
            </a:r>
            <a:r>
              <a:rPr lang="fr-FR" sz="1200" dirty="0" err="1">
                <a:latin typeface="Century Gothic" panose="020B0502020202020204" pitchFamily="34" charset="0"/>
              </a:rPr>
              <a:t>explicitly</a:t>
            </a:r>
            <a:r>
              <a:rPr lang="fr-FR" sz="1200" dirty="0">
                <a:latin typeface="Century Gothic" panose="020B0502020202020204" pitchFamily="34" charset="0"/>
              </a:rPr>
              <a:t>, as a </a:t>
            </a:r>
            <a:r>
              <a:rPr lang="fr-FR" sz="1200" dirty="0" err="1">
                <a:latin typeface="Century Gothic" panose="020B0502020202020204" pitchFamily="34" charset="0"/>
              </a:rPr>
              <a:t>unidimensional</a:t>
            </a:r>
            <a:r>
              <a:rPr lang="fr-FR" sz="1200" dirty="0">
                <a:latin typeface="Century Gothic" panose="020B0502020202020204" pitchFamily="34" charset="0"/>
              </a:rPr>
              <a:t> (</a:t>
            </a:r>
            <a:r>
              <a:rPr lang="fr-FR" sz="1200" dirty="0" err="1">
                <a:latin typeface="Century Gothic" panose="020B0502020202020204" pitchFamily="34" charset="0"/>
              </a:rPr>
              <a:t>e.g</a:t>
            </a:r>
            <a:r>
              <a:rPr lang="fr-FR" sz="1200" dirty="0">
                <a:latin typeface="Century Gothic" panose="020B0502020202020204" pitchFamily="34" charset="0"/>
              </a:rPr>
              <a:t>., </a:t>
            </a:r>
            <a:r>
              <a:rPr lang="fr-FR" sz="1200" dirty="0" err="1">
                <a:latin typeface="Century Gothic" panose="020B0502020202020204" pitchFamily="34" charset="0"/>
              </a:rPr>
              <a:t>Stokburger-Sauer</a:t>
            </a:r>
            <a:r>
              <a:rPr lang="fr-FR" sz="1200" dirty="0">
                <a:latin typeface="Century Gothic" panose="020B0502020202020204" pitchFamily="34" charset="0"/>
              </a:rPr>
              <a:t> et al., 2012) or </a:t>
            </a:r>
            <a:r>
              <a:rPr lang="fr-FR" sz="1200" dirty="0" err="1">
                <a:latin typeface="Century Gothic" panose="020B0502020202020204" pitchFamily="34" charset="0"/>
              </a:rPr>
              <a:t>multidimensional</a:t>
            </a:r>
            <a:r>
              <a:rPr lang="fr-FR" sz="1200" dirty="0">
                <a:latin typeface="Century Gothic" panose="020B0502020202020204" pitchFamily="34" charset="0"/>
              </a:rPr>
              <a:t> (</a:t>
            </a:r>
            <a:r>
              <a:rPr lang="fr-FR" sz="1200" dirty="0" err="1">
                <a:latin typeface="Century Gothic" panose="020B0502020202020204" pitchFamily="34" charset="0"/>
              </a:rPr>
              <a:t>e.g</a:t>
            </a:r>
            <a:r>
              <a:rPr lang="fr-FR" sz="1200" dirty="0">
                <a:latin typeface="Century Gothic" panose="020B0502020202020204" pitchFamily="34" charset="0"/>
              </a:rPr>
              <a:t>., </a:t>
            </a:r>
            <a:r>
              <a:rPr lang="fr-FR" sz="1200" dirty="0" err="1">
                <a:latin typeface="Century Gothic" panose="020B0502020202020204" pitchFamily="34" charset="0"/>
              </a:rPr>
              <a:t>Bagozzi</a:t>
            </a:r>
            <a:r>
              <a:rPr lang="fr-FR" sz="1200" dirty="0">
                <a:latin typeface="Century Gothic" panose="020B0502020202020204" pitchFamily="34" charset="0"/>
              </a:rPr>
              <a:t> et al., 2012; </a:t>
            </a:r>
            <a:r>
              <a:rPr lang="fr-FR" sz="1200" dirty="0" err="1">
                <a:latin typeface="Century Gothic" panose="020B0502020202020204" pitchFamily="34" charset="0"/>
              </a:rPr>
              <a:t>Berropze</a:t>
            </a:r>
            <a:r>
              <a:rPr lang="fr-FR" sz="1200" dirty="0">
                <a:latin typeface="Century Gothic" panose="020B0502020202020204" pitchFamily="34" charset="0"/>
              </a:rPr>
              <a:t> et al. 2019; </a:t>
            </a:r>
            <a:r>
              <a:rPr lang="fr-FR" sz="1200" dirty="0" err="1">
                <a:latin typeface="Century Gothic" panose="020B0502020202020204" pitchFamily="34" charset="0"/>
              </a:rPr>
              <a:t>Lam</a:t>
            </a:r>
            <a:r>
              <a:rPr lang="fr-FR" sz="1200" dirty="0">
                <a:latin typeface="Century Gothic" panose="020B0502020202020204" pitchFamily="34" charset="0"/>
              </a:rPr>
              <a:t> et al., 2013) </a:t>
            </a:r>
            <a:r>
              <a:rPr lang="fr-FR" sz="1200" dirty="0" err="1">
                <a:latin typeface="Century Gothic" panose="020B0502020202020204" pitchFamily="34" charset="0"/>
              </a:rPr>
              <a:t>construct</a:t>
            </a:r>
            <a:r>
              <a:rPr lang="fr-FR" sz="1200" dirty="0">
                <a:latin typeface="Century Gothic" panose="020B0502020202020204" pitchFamily="34" charset="0"/>
              </a:rPr>
              <a:t>. </a:t>
            </a:r>
            <a:r>
              <a:rPr lang="fr-FR" sz="1200" dirty="0" err="1">
                <a:latin typeface="Century Gothic" panose="020B0502020202020204" pitchFamily="34" charset="0"/>
              </a:rPr>
              <a:t>We</a:t>
            </a:r>
            <a:r>
              <a:rPr lang="fr-FR" sz="1200" dirty="0">
                <a:latin typeface="Century Gothic" panose="020B0502020202020204" pitchFamily="34" charset="0"/>
              </a:rPr>
              <a:t> propose an original </a:t>
            </a:r>
            <a:r>
              <a:rPr lang="fr-FR" sz="1200" dirty="0" err="1">
                <a:latin typeface="Century Gothic" panose="020B0502020202020204" pitchFamily="34" charset="0"/>
              </a:rPr>
              <a:t>measure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based</a:t>
            </a:r>
            <a:r>
              <a:rPr lang="fr-FR" sz="1200" dirty="0">
                <a:latin typeface="Century Gothic" panose="020B0502020202020204" pitchFamily="34" charset="0"/>
              </a:rPr>
              <a:t> on an IAT,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uses self and </a:t>
            </a:r>
            <a:r>
              <a:rPr lang="fr-FR" sz="1200" dirty="0" err="1">
                <a:latin typeface="Century Gothic" panose="020B0502020202020204" pitchFamily="34" charset="0"/>
              </a:rPr>
              <a:t>other</a:t>
            </a:r>
            <a:r>
              <a:rPr lang="fr-FR" sz="1200" dirty="0">
                <a:latin typeface="Century Gothic" panose="020B0502020202020204" pitchFamily="34" charset="0"/>
              </a:rPr>
              <a:t> as </a:t>
            </a:r>
            <a:r>
              <a:rPr lang="fr-FR" sz="1200" dirty="0" err="1">
                <a:latin typeface="Century Gothic" panose="020B0502020202020204" pitchFamily="34" charset="0"/>
              </a:rPr>
              <a:t>anchors</a:t>
            </a:r>
            <a:r>
              <a:rPr lang="fr-FR" sz="1200" dirty="0">
                <a:latin typeface="Century Gothic" panose="020B0502020202020204" pitchFamily="34" charset="0"/>
              </a:rPr>
              <a:t>; </a:t>
            </a:r>
            <a:r>
              <a:rPr lang="fr-FR" sz="1200" dirty="0" err="1">
                <a:latin typeface="Century Gothic" panose="020B0502020202020204" pitchFamily="34" charset="0"/>
              </a:rPr>
              <a:t>it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offers</a:t>
            </a:r>
            <a:r>
              <a:rPr lang="fr-FR" sz="1200" dirty="0">
                <a:latin typeface="Century Gothic" panose="020B0502020202020204" pitchFamily="34" charset="0"/>
              </a:rPr>
              <a:t> an alternative to </a:t>
            </a:r>
            <a:r>
              <a:rPr lang="fr-FR" sz="1200" dirty="0" err="1">
                <a:latin typeface="Century Gothic" panose="020B0502020202020204" pitchFamily="34" charset="0"/>
              </a:rPr>
              <a:t>classical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assessments</a:t>
            </a:r>
            <a:r>
              <a:rPr lang="fr-FR" sz="1200" dirty="0">
                <a:latin typeface="Century Gothic" panose="020B0502020202020204" pitchFamily="34" charset="0"/>
              </a:rPr>
              <a:t> of attitudes in marketing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regard to brand identification, a </a:t>
            </a:r>
            <a:r>
              <a:rPr lang="fr-FR" sz="1200" dirty="0" err="1">
                <a:latin typeface="Century Gothic" panose="020B0502020202020204" pitchFamily="34" charset="0"/>
              </a:rPr>
              <a:t>previously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unexplored</a:t>
            </a:r>
            <a:r>
              <a:rPr lang="fr-FR" sz="1200" dirty="0">
                <a:latin typeface="Century Gothic" panose="020B0502020202020204" pitchFamily="34" charset="0"/>
              </a:rPr>
              <a:t> topic, </a:t>
            </a:r>
            <a:r>
              <a:rPr lang="fr-FR" sz="1200" dirty="0" err="1">
                <a:latin typeface="Century Gothic" panose="020B0502020202020204" pitchFamily="34" charset="0"/>
              </a:rPr>
              <a:t>we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confirm</a:t>
            </a:r>
            <a:r>
              <a:rPr lang="fr-FR" sz="1200" dirty="0">
                <a:latin typeface="Century Gothic" panose="020B0502020202020204" pitchFamily="34" charset="0"/>
              </a:rPr>
              <a:t> a dissociation </a:t>
            </a:r>
            <a:r>
              <a:rPr lang="fr-FR" sz="1200" dirty="0" err="1">
                <a:latin typeface="Century Gothic" panose="020B0502020202020204" pitchFamily="34" charset="0"/>
              </a:rPr>
              <a:t>between</a:t>
            </a:r>
            <a:r>
              <a:rPr lang="fr-FR" sz="1200" dirty="0">
                <a:latin typeface="Century Gothic" panose="020B0502020202020204" pitchFamily="34" charset="0"/>
              </a:rPr>
              <a:t> explicit and </a:t>
            </a:r>
            <a:r>
              <a:rPr lang="fr-FR" sz="1200" dirty="0" err="1">
                <a:latin typeface="Century Gothic" panose="020B0502020202020204" pitchFamily="34" charset="0"/>
              </a:rPr>
              <a:t>implicit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results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which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implies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self-</a:t>
            </a:r>
            <a:r>
              <a:rPr lang="fr-FR" sz="1200" dirty="0" err="1">
                <a:latin typeface="Century Gothic" panose="020B0502020202020204" pitchFamily="34" charset="0"/>
              </a:rPr>
              <a:t>reported</a:t>
            </a:r>
            <a:r>
              <a:rPr lang="fr-FR" sz="1200" dirty="0">
                <a:latin typeface="Century Gothic" panose="020B0502020202020204" pitchFamily="34" charset="0"/>
              </a:rPr>
              <a:t> identification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a </a:t>
            </a:r>
            <a:r>
              <a:rPr lang="fr-FR" sz="1200" dirty="0" err="1">
                <a:latin typeface="Century Gothic" panose="020B0502020202020204" pitchFamily="34" charset="0"/>
              </a:rPr>
              <a:t>region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might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be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masked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potentially</a:t>
            </a:r>
            <a:r>
              <a:rPr lang="fr-FR" sz="1200" dirty="0">
                <a:latin typeface="Century Gothic" panose="020B0502020202020204" pitchFamily="34" charset="0"/>
              </a:rPr>
              <a:t> by </a:t>
            </a:r>
            <a:r>
              <a:rPr lang="fr-FR" sz="1200" dirty="0" err="1">
                <a:latin typeface="Century Gothic" panose="020B0502020202020204" pitchFamily="34" charset="0"/>
              </a:rPr>
              <a:t>factors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such</a:t>
            </a:r>
            <a:r>
              <a:rPr lang="fr-FR" sz="1200" dirty="0">
                <a:latin typeface="Century Gothic" panose="020B0502020202020204" pitchFamily="34" charset="0"/>
              </a:rPr>
              <a:t> as </a:t>
            </a:r>
            <a:r>
              <a:rPr lang="fr-FR" sz="1200" dirty="0" err="1">
                <a:latin typeface="Century Gothic" panose="020B0502020202020204" pitchFamily="34" charset="0"/>
              </a:rPr>
              <a:t>resident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role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playing</a:t>
            </a:r>
            <a:r>
              <a:rPr lang="fr-FR" sz="1200" dirty="0">
                <a:latin typeface="Century Gothic" panose="020B0502020202020204" pitchFamily="34" charset="0"/>
              </a:rPr>
              <a:t> (Weber and Cook, 1972). As parts of the </a:t>
            </a:r>
            <a:r>
              <a:rPr lang="fr-FR" sz="1200" dirty="0" err="1">
                <a:latin typeface="Century Gothic" panose="020B0502020202020204" pitchFamily="34" charset="0"/>
              </a:rPr>
              <a:t>territory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residents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might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explicitly</a:t>
            </a:r>
            <a:r>
              <a:rPr lang="fr-FR" sz="1200" dirty="0">
                <a:latin typeface="Century Gothic" panose="020B0502020202020204" pitchFamily="34" charset="0"/>
              </a:rPr>
              <a:t> express affiliation to the place, but the </a:t>
            </a:r>
            <a:r>
              <a:rPr lang="fr-FR" sz="1200" dirty="0" err="1">
                <a:latin typeface="Century Gothic" panose="020B0502020202020204" pitchFamily="34" charset="0"/>
              </a:rPr>
              <a:t>implicit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results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from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our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study</a:t>
            </a:r>
            <a:r>
              <a:rPr lang="fr-FR" sz="1200" dirty="0">
                <a:latin typeface="Century Gothic" panose="020B0502020202020204" pitchFamily="34" charset="0"/>
              </a:rPr>
              <a:t> show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they</a:t>
            </a:r>
            <a:r>
              <a:rPr lang="fr-FR" sz="1200" dirty="0">
                <a:latin typeface="Century Gothic" panose="020B0502020202020204" pitchFamily="34" charset="0"/>
              </a:rPr>
              <a:t> do not </a:t>
            </a:r>
            <a:r>
              <a:rPr lang="fr-FR" sz="1200" dirty="0" err="1">
                <a:latin typeface="Century Gothic" panose="020B0502020202020204" pitchFamily="34" charset="0"/>
              </a:rPr>
              <a:t>identify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strongly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place brands, relative to commercial brands.</a:t>
            </a:r>
          </a:p>
          <a:p>
            <a:pPr>
              <a:buFont typeface="Wingdings" pitchFamily="2" charset="2"/>
              <a:buChar char="q"/>
            </a:pPr>
            <a:r>
              <a:rPr lang="fr-FR" sz="1200" dirty="0" err="1">
                <a:latin typeface="Century Gothic" panose="020B0502020202020204" pitchFamily="34" charset="0"/>
              </a:rPr>
              <a:t>we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discern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geographical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proximity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might</a:t>
            </a:r>
            <a:r>
              <a:rPr lang="fr-FR" sz="1200" dirty="0">
                <a:latin typeface="Century Gothic" panose="020B0502020202020204" pitchFamily="34" charset="0"/>
              </a:rPr>
              <a:t> not </a:t>
            </a:r>
            <a:r>
              <a:rPr lang="fr-FR" sz="1200" dirty="0" err="1">
                <a:latin typeface="Century Gothic" panose="020B0502020202020204" pitchFamily="34" charset="0"/>
              </a:rPr>
              <a:t>be</a:t>
            </a:r>
            <a:r>
              <a:rPr lang="fr-FR" sz="1200" dirty="0">
                <a:latin typeface="Century Gothic" panose="020B0502020202020204" pitchFamily="34" charset="0"/>
              </a:rPr>
              <a:t> the best </a:t>
            </a:r>
            <a:r>
              <a:rPr lang="fr-FR" sz="1200" dirty="0" err="1">
                <a:latin typeface="Century Gothic" panose="020B0502020202020204" pitchFamily="34" charset="0"/>
              </a:rPr>
              <a:t>way</a:t>
            </a:r>
            <a:r>
              <a:rPr lang="fr-FR" sz="1200" dirty="0">
                <a:latin typeface="Century Gothic" panose="020B0502020202020204" pitchFamily="34" charset="0"/>
              </a:rPr>
              <a:t> to </a:t>
            </a:r>
            <a:r>
              <a:rPr lang="fr-FR" sz="1200" dirty="0" err="1">
                <a:latin typeface="Century Gothic" panose="020B0502020202020204" pitchFamily="34" charset="0"/>
              </a:rPr>
              <a:t>enhance</a:t>
            </a:r>
            <a:r>
              <a:rPr lang="fr-FR" sz="1200" dirty="0">
                <a:latin typeface="Century Gothic" panose="020B0502020202020204" pitchFamily="34" charset="0"/>
              </a:rPr>
              <a:t> CBI. Value-</a:t>
            </a:r>
            <a:r>
              <a:rPr lang="fr-FR" sz="1200" dirty="0" err="1">
                <a:latin typeface="Century Gothic" panose="020B0502020202020204" pitchFamily="34" charset="0"/>
              </a:rPr>
              <a:t>based</a:t>
            </a:r>
            <a:r>
              <a:rPr lang="fr-FR" sz="1200" dirty="0">
                <a:latin typeface="Century Gothic" panose="020B0502020202020204" pitchFamily="34" charset="0"/>
              </a:rPr>
              <a:t> identification </a:t>
            </a:r>
            <a:r>
              <a:rPr lang="fr-FR" sz="1200" dirty="0" err="1">
                <a:latin typeface="Century Gothic" panose="020B0502020202020204" pitchFamily="34" charset="0"/>
              </a:rPr>
              <a:t>developed</a:t>
            </a:r>
            <a:r>
              <a:rPr lang="fr-FR" sz="1200" dirty="0">
                <a:latin typeface="Century Gothic" panose="020B0502020202020204" pitchFamily="34" charset="0"/>
              </a:rPr>
              <a:t> by </a:t>
            </a:r>
            <a:r>
              <a:rPr lang="fr-FR" sz="1200" dirty="0" err="1">
                <a:latin typeface="Century Gothic" panose="020B0502020202020204" pitchFamily="34" charset="0"/>
              </a:rPr>
              <a:t>strong</a:t>
            </a:r>
            <a:r>
              <a:rPr lang="fr-FR" sz="1200" dirty="0">
                <a:latin typeface="Century Gothic" panose="020B0502020202020204" pitchFamily="34" charset="0"/>
              </a:rPr>
              <a:t> global commercial brands encourages more consumer identification . </a:t>
            </a:r>
            <a:r>
              <a:rPr lang="fr-FR" sz="1200" dirty="0" err="1">
                <a:latin typeface="Century Gothic" panose="020B0502020202020204" pitchFamily="34" charset="0"/>
              </a:rPr>
              <a:t>Previous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research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into</a:t>
            </a:r>
            <a:r>
              <a:rPr lang="fr-FR" sz="1200" dirty="0">
                <a:latin typeface="Century Gothic" panose="020B0502020202020204" pitchFamily="34" charset="0"/>
              </a:rPr>
              <a:t> explicit </a:t>
            </a:r>
            <a:r>
              <a:rPr lang="fr-FR" sz="1200" dirty="0" err="1">
                <a:latin typeface="Century Gothic" panose="020B0502020202020204" pitchFamily="34" charset="0"/>
              </a:rPr>
              <a:t>preferences</a:t>
            </a:r>
            <a:r>
              <a:rPr lang="fr-FR" sz="1200" dirty="0">
                <a:latin typeface="Century Gothic" panose="020B0502020202020204" pitchFamily="34" charset="0"/>
              </a:rPr>
              <a:t> for global and local brands clarifies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perceived</a:t>
            </a:r>
            <a:r>
              <a:rPr lang="fr-FR" sz="1200" dirty="0">
                <a:latin typeface="Century Gothic" panose="020B0502020202020204" pitchFamily="34" charset="0"/>
              </a:rPr>
              <a:t> brand </a:t>
            </a:r>
            <a:r>
              <a:rPr lang="fr-FR" sz="1200" dirty="0" err="1">
                <a:latin typeface="Century Gothic" panose="020B0502020202020204" pitchFamily="34" charset="0"/>
              </a:rPr>
              <a:t>localness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operates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mainly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through</a:t>
            </a:r>
            <a:r>
              <a:rPr lang="fr-FR" sz="1200" dirty="0">
                <a:latin typeface="Century Gothic" panose="020B0502020202020204" pitchFamily="34" charset="0"/>
              </a:rPr>
              <a:t> brand </a:t>
            </a:r>
            <a:r>
              <a:rPr lang="fr-FR" sz="1200" dirty="0" err="1">
                <a:latin typeface="Century Gothic" panose="020B0502020202020204" pitchFamily="34" charset="0"/>
              </a:rPr>
              <a:t>identity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expressiveness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whereas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perceived</a:t>
            </a:r>
            <a:r>
              <a:rPr lang="fr-FR" sz="1200" dirty="0">
                <a:latin typeface="Century Gothic" panose="020B0502020202020204" pitchFamily="34" charset="0"/>
              </a:rPr>
              <a:t> brand </a:t>
            </a:r>
            <a:r>
              <a:rPr lang="fr-FR" sz="1200" dirty="0" err="1">
                <a:latin typeface="Century Gothic" panose="020B0502020202020204" pitchFamily="34" charset="0"/>
              </a:rPr>
              <a:t>globalness</a:t>
            </a:r>
            <a:r>
              <a:rPr lang="fr-FR" sz="1200" dirty="0">
                <a:latin typeface="Century Gothic" panose="020B0502020202020204" pitchFamily="34" charset="0"/>
              </a:rPr>
              <a:t> affects </a:t>
            </a:r>
            <a:r>
              <a:rPr lang="fr-FR" sz="1200" dirty="0" err="1">
                <a:latin typeface="Century Gothic" panose="020B0502020202020204" pitchFamily="34" charset="0"/>
              </a:rPr>
              <a:t>behavioral</a:t>
            </a:r>
            <a:r>
              <a:rPr lang="fr-FR" sz="1200" dirty="0">
                <a:latin typeface="Century Gothic" panose="020B0502020202020204" pitchFamily="34" charset="0"/>
              </a:rPr>
              <a:t> intentions </a:t>
            </a:r>
            <a:r>
              <a:rPr lang="fr-FR" sz="1200" dirty="0" err="1">
                <a:latin typeface="Century Gothic" panose="020B0502020202020204" pitchFamily="34" charset="0"/>
              </a:rPr>
              <a:t>through</a:t>
            </a:r>
            <a:r>
              <a:rPr lang="fr-FR" sz="1200" dirty="0">
                <a:latin typeface="Century Gothic" panose="020B0502020202020204" pitchFamily="34" charset="0"/>
              </a:rPr>
              <a:t> the </a:t>
            </a:r>
            <a:r>
              <a:rPr lang="fr-FR" sz="1200" dirty="0" err="1">
                <a:latin typeface="Century Gothic" panose="020B0502020202020204" pitchFamily="34" charset="0"/>
              </a:rPr>
              <a:t>pathways</a:t>
            </a:r>
            <a:r>
              <a:rPr lang="fr-FR" sz="1200" dirty="0">
                <a:latin typeface="Century Gothic" panose="020B0502020202020204" pitchFamily="34" charset="0"/>
              </a:rPr>
              <a:t> of brand prestige, trust, and affect (</a:t>
            </a:r>
            <a:r>
              <a:rPr lang="fr-FR" sz="1200" dirty="0" err="1">
                <a:latin typeface="Century Gothic" panose="020B0502020202020204" pitchFamily="34" charset="0"/>
              </a:rPr>
              <a:t>Xie</a:t>
            </a:r>
            <a:r>
              <a:rPr lang="fr-FR" sz="1200" dirty="0">
                <a:latin typeface="Century Gothic" panose="020B0502020202020204" pitchFamily="34" charset="0"/>
              </a:rPr>
              <a:t> et al., 2015). On the </a:t>
            </a:r>
            <a:r>
              <a:rPr lang="fr-FR" sz="1200" dirty="0" err="1">
                <a:latin typeface="Century Gothic" panose="020B0502020202020204" pitchFamily="34" charset="0"/>
              </a:rPr>
              <a:t>contrary</a:t>
            </a:r>
            <a:r>
              <a:rPr lang="fr-FR" sz="1200" dirty="0">
                <a:latin typeface="Century Gothic" panose="020B0502020202020204" pitchFamily="34" charset="0"/>
              </a:rPr>
              <a:t>, the </a:t>
            </a:r>
            <a:r>
              <a:rPr lang="fr-FR" sz="1200" dirty="0" err="1">
                <a:latin typeface="Century Gothic" panose="020B0502020202020204" pitchFamily="34" charset="0"/>
              </a:rPr>
              <a:t>results</a:t>
            </a:r>
            <a:r>
              <a:rPr lang="fr-FR" sz="1200" dirty="0">
                <a:latin typeface="Century Gothic" panose="020B0502020202020204" pitchFamily="34" charset="0"/>
              </a:rPr>
              <a:t> of the </a:t>
            </a:r>
            <a:r>
              <a:rPr lang="fr-FR" sz="1200" dirty="0" err="1">
                <a:latin typeface="Century Gothic" panose="020B0502020202020204" pitchFamily="34" charset="0"/>
              </a:rPr>
              <a:t>present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research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using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both</a:t>
            </a:r>
            <a:r>
              <a:rPr lang="fr-FR" sz="1200" dirty="0">
                <a:latin typeface="Century Gothic" panose="020B0502020202020204" pitchFamily="34" charset="0"/>
              </a:rPr>
              <a:t> explicit and </a:t>
            </a:r>
            <a:r>
              <a:rPr lang="fr-FR" sz="1200" dirty="0" err="1">
                <a:latin typeface="Century Gothic" panose="020B0502020202020204" pitchFamily="34" charset="0"/>
              </a:rPr>
              <a:t>implicit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methods</a:t>
            </a:r>
            <a:r>
              <a:rPr lang="fr-FR" sz="1200" dirty="0">
                <a:latin typeface="Century Gothic" panose="020B0502020202020204" pitchFamily="34" charset="0"/>
              </a:rPr>
              <a:t>, stress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global brands </a:t>
            </a:r>
            <a:r>
              <a:rPr lang="fr-FR" sz="1200" dirty="0" err="1">
                <a:latin typeface="Century Gothic" panose="020B0502020202020204" pitchFamily="34" charset="0"/>
              </a:rPr>
              <a:t>produce</a:t>
            </a:r>
            <a:r>
              <a:rPr lang="fr-FR" sz="1200" dirty="0">
                <a:latin typeface="Century Gothic" panose="020B0502020202020204" pitchFamily="34" charset="0"/>
              </a:rPr>
              <a:t> more CBI </a:t>
            </a:r>
            <a:r>
              <a:rPr lang="fr-FR" sz="1200" dirty="0" err="1">
                <a:latin typeface="Century Gothic" panose="020B0502020202020204" pitchFamily="34" charset="0"/>
              </a:rPr>
              <a:t>than</a:t>
            </a:r>
            <a:r>
              <a:rPr lang="fr-FR" sz="1200" dirty="0">
                <a:latin typeface="Century Gothic" panose="020B0502020202020204" pitchFamily="34" charset="0"/>
              </a:rPr>
              <a:t> local brands.</a:t>
            </a:r>
          </a:p>
          <a:p>
            <a:pPr>
              <a:buFont typeface="Wingdings" pitchFamily="2" charset="2"/>
              <a:buChar char="q"/>
            </a:pPr>
            <a:r>
              <a:rPr lang="fr-FR" sz="1200" dirty="0" err="1">
                <a:latin typeface="Century Gothic" panose="020B0502020202020204" pitchFamily="34" charset="0"/>
              </a:rPr>
              <a:t>this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research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contributes</a:t>
            </a:r>
            <a:r>
              <a:rPr lang="fr-FR" sz="1200" dirty="0">
                <a:latin typeface="Century Gothic" panose="020B0502020202020204" pitchFamily="34" charset="0"/>
              </a:rPr>
              <a:t> to </a:t>
            </a:r>
            <a:r>
              <a:rPr lang="fr-FR" sz="1200" dirty="0" err="1">
                <a:latin typeface="Century Gothic" panose="020B0502020202020204" pitchFamily="34" charset="0"/>
              </a:rPr>
              <a:t>debates</a:t>
            </a:r>
            <a:r>
              <a:rPr lang="fr-FR" sz="1200" dirty="0">
                <a:latin typeface="Century Gothic" panose="020B0502020202020204" pitchFamily="34" charset="0"/>
              </a:rPr>
              <a:t> about the use of commercial marketing </a:t>
            </a:r>
            <a:r>
              <a:rPr lang="fr-FR" sz="1200" dirty="0" err="1">
                <a:latin typeface="Century Gothic" panose="020B0502020202020204" pitchFamily="34" charset="0"/>
              </a:rPr>
              <a:t>tactics</a:t>
            </a:r>
            <a:r>
              <a:rPr lang="fr-FR" sz="1200" dirty="0">
                <a:latin typeface="Century Gothic" panose="020B0502020202020204" pitchFamily="34" charset="0"/>
              </a:rPr>
              <a:t> for public management (</a:t>
            </a:r>
            <a:r>
              <a:rPr lang="fr-FR" sz="1200" dirty="0" err="1">
                <a:latin typeface="Century Gothic" panose="020B0502020202020204" pitchFamily="34" charset="0"/>
              </a:rPr>
              <a:t>Kotler</a:t>
            </a:r>
            <a:r>
              <a:rPr lang="fr-FR" sz="1200" dirty="0">
                <a:latin typeface="Century Gothic" panose="020B0502020202020204" pitchFamily="34" charset="0"/>
              </a:rPr>
              <a:t> and </a:t>
            </a:r>
            <a:r>
              <a:rPr lang="fr-FR" sz="1200" dirty="0" err="1">
                <a:latin typeface="Century Gothic" panose="020B0502020202020204" pitchFamily="34" charset="0"/>
              </a:rPr>
              <a:t>Gentler</a:t>
            </a:r>
            <a:r>
              <a:rPr lang="fr-FR" sz="1200" dirty="0">
                <a:latin typeface="Century Gothic" panose="020B0502020202020204" pitchFamily="34" charset="0"/>
              </a:rPr>
              <a:t>, 2002). Most place </a:t>
            </a:r>
            <a:r>
              <a:rPr lang="fr-FR" sz="1200" dirty="0" err="1">
                <a:latin typeface="Century Gothic" panose="020B0502020202020204" pitchFamily="34" charset="0"/>
              </a:rPr>
              <a:t>branding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studies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advocate</a:t>
            </a:r>
            <a:r>
              <a:rPr lang="fr-FR" sz="1200" dirty="0">
                <a:latin typeface="Century Gothic" panose="020B0502020202020204" pitchFamily="34" charset="0"/>
              </a:rPr>
              <a:t> the use of </a:t>
            </a:r>
            <a:r>
              <a:rPr lang="fr-FR" sz="1200" dirty="0" err="1">
                <a:latin typeface="Century Gothic" panose="020B0502020202020204" pitchFamily="34" charset="0"/>
              </a:rPr>
              <a:t>branding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strategies</a:t>
            </a:r>
            <a:r>
              <a:rPr lang="fr-FR" sz="1200" dirty="0">
                <a:latin typeface="Century Gothic" panose="020B0502020202020204" pitchFamily="34" charset="0"/>
              </a:rPr>
              <a:t> to support place </a:t>
            </a:r>
            <a:r>
              <a:rPr lang="fr-FR" sz="1200" dirty="0" err="1">
                <a:latin typeface="Century Gothic" panose="020B0502020202020204" pitchFamily="34" charset="0"/>
              </a:rPr>
              <a:t>attractiveness</a:t>
            </a:r>
            <a:r>
              <a:rPr lang="fr-FR" sz="1200" dirty="0">
                <a:latin typeface="Century Gothic" panose="020B0502020202020204" pitchFamily="34" charset="0"/>
              </a:rPr>
              <a:t> (</a:t>
            </a:r>
            <a:r>
              <a:rPr lang="fr-FR" sz="1200" dirty="0" err="1">
                <a:latin typeface="Century Gothic" panose="020B0502020202020204" pitchFamily="34" charset="0"/>
              </a:rPr>
              <a:t>Ashworth</a:t>
            </a:r>
            <a:r>
              <a:rPr lang="fr-FR" sz="1200" dirty="0">
                <a:latin typeface="Century Gothic" panose="020B0502020202020204" pitchFamily="34" charset="0"/>
              </a:rPr>
              <a:t> and </a:t>
            </a:r>
            <a:r>
              <a:rPr lang="fr-FR" sz="1200" dirty="0" err="1">
                <a:latin typeface="Century Gothic" panose="020B0502020202020204" pitchFamily="34" charset="0"/>
              </a:rPr>
              <a:t>Kavaratzis</a:t>
            </a:r>
            <a:r>
              <a:rPr lang="fr-FR" sz="1200" dirty="0">
                <a:latin typeface="Century Gothic" panose="020B0502020202020204" pitchFamily="34" charset="0"/>
              </a:rPr>
              <a:t>, 2009); </a:t>
            </a:r>
            <a:r>
              <a:rPr lang="fr-FR" sz="1200" dirty="0" err="1">
                <a:latin typeface="Century Gothic" panose="020B0502020202020204" pitchFamily="34" charset="0"/>
              </a:rPr>
              <a:t>our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results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indicate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that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parallel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approaches</a:t>
            </a:r>
            <a:r>
              <a:rPr lang="fr-FR" sz="1200" dirty="0">
                <a:latin typeface="Century Gothic" panose="020B0502020202020204" pitchFamily="34" charset="0"/>
              </a:rPr>
              <a:t> for places and commercial brands are not </a:t>
            </a:r>
            <a:r>
              <a:rPr lang="fr-FR" sz="1200" dirty="0" err="1">
                <a:latin typeface="Century Gothic" panose="020B0502020202020204" pitchFamily="34" charset="0"/>
              </a:rPr>
              <a:t>obvious</a:t>
            </a:r>
            <a:r>
              <a:rPr lang="fr-FR" sz="1200" dirty="0">
                <a:latin typeface="Century Gothic" panose="020B0502020202020204" pitchFamily="34" charset="0"/>
              </a:rPr>
              <a:t> to </a:t>
            </a:r>
            <a:r>
              <a:rPr lang="fr-FR" sz="1200" dirty="0" err="1">
                <a:latin typeface="Century Gothic" panose="020B0502020202020204" pitchFamily="34" charset="0"/>
              </a:rPr>
              <a:t>consumers</a:t>
            </a:r>
            <a:r>
              <a:rPr lang="fr-FR" sz="1200" dirty="0">
                <a:latin typeface="Century Gothic" panose="020B0502020202020204" pitchFamily="34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9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latin typeface="Century Gothic" panose="020B0502020202020204" pitchFamily="34" charset="0"/>
              </a:rPr>
              <a:t>Global commercial brands </a:t>
            </a:r>
            <a:r>
              <a:rPr lang="fr-FR" sz="1200" dirty="0" err="1">
                <a:latin typeface="Century Gothic" panose="020B0502020202020204" pitchFamily="34" charset="0"/>
              </a:rPr>
              <a:t>enhance</a:t>
            </a:r>
            <a:r>
              <a:rPr lang="fr-FR" sz="1200" dirty="0">
                <a:latin typeface="Century Gothic" panose="020B0502020202020204" pitchFamily="34" charset="0"/>
              </a:rPr>
              <a:t> CBI </a:t>
            </a:r>
            <a:r>
              <a:rPr lang="fr-FR" sz="1200" dirty="0" err="1">
                <a:latin typeface="Century Gothic" panose="020B0502020202020204" pitchFamily="34" charset="0"/>
              </a:rPr>
              <a:t>better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than</a:t>
            </a:r>
            <a:r>
              <a:rPr lang="fr-FR" sz="1200" dirty="0">
                <a:latin typeface="Century Gothic" panose="020B0502020202020204" pitchFamily="34" charset="0"/>
              </a:rPr>
              <a:t> local commercial brands. For </a:t>
            </a:r>
            <a:r>
              <a:rPr lang="fr-FR" sz="1200" dirty="0" err="1">
                <a:latin typeface="Century Gothic" panose="020B0502020202020204" pitchFamily="34" charset="0"/>
              </a:rPr>
              <a:t>example</a:t>
            </a:r>
            <a:r>
              <a:rPr lang="fr-FR" sz="1200" dirty="0">
                <a:latin typeface="Century Gothic" panose="020B0502020202020204" pitchFamily="34" charset="0"/>
              </a:rPr>
              <a:t>, if Toyota claims a local </a:t>
            </a:r>
            <a:r>
              <a:rPr lang="fr-FR" sz="1200" dirty="0" err="1">
                <a:latin typeface="Century Gothic" panose="020B0502020202020204" pitchFamily="34" charset="0"/>
              </a:rPr>
              <a:t>anchoring</a:t>
            </a:r>
            <a:r>
              <a:rPr lang="fr-FR" sz="1200" dirty="0">
                <a:latin typeface="Century Gothic" panose="020B0502020202020204" pitchFamily="34" charset="0"/>
              </a:rPr>
              <a:t> and </a:t>
            </a:r>
            <a:r>
              <a:rPr lang="fr-FR" sz="1200" dirty="0" err="1">
                <a:latin typeface="Century Gothic" panose="020B0502020202020204" pitchFamily="34" charset="0"/>
              </a:rPr>
              <a:t>increases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its</a:t>
            </a:r>
            <a:r>
              <a:rPr lang="fr-FR" sz="1200" dirty="0">
                <a:latin typeface="Century Gothic" panose="020B0502020202020204" pitchFamily="34" charset="0"/>
              </a:rPr>
              <a:t> local production </a:t>
            </a:r>
            <a:r>
              <a:rPr lang="fr-FR" sz="1200" dirty="0" err="1">
                <a:latin typeface="Century Gothic" panose="020B0502020202020204" pitchFamily="34" charset="0"/>
              </a:rPr>
              <a:t>unities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European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markets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it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is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unlikely</a:t>
            </a:r>
            <a:r>
              <a:rPr lang="fr-FR" sz="1200" dirty="0">
                <a:latin typeface="Century Gothic" panose="020B0502020202020204" pitchFamily="34" charset="0"/>
              </a:rPr>
              <a:t> to </a:t>
            </a:r>
            <a:r>
              <a:rPr lang="fr-FR" sz="1200" dirty="0" err="1">
                <a:latin typeface="Century Gothic" panose="020B0502020202020204" pitchFamily="34" charset="0"/>
              </a:rPr>
              <a:t>increase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European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consumers</a:t>
            </a:r>
            <a:r>
              <a:rPr lang="fr-FR" sz="1200" dirty="0">
                <a:latin typeface="Century Gothic" panose="020B0502020202020204" pitchFamily="34" charset="0"/>
              </a:rPr>
              <a:t>’ identification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Toyota; </a:t>
            </a:r>
            <a:r>
              <a:rPr lang="fr-FR" sz="1200" dirty="0" err="1">
                <a:latin typeface="Century Gothic" panose="020B0502020202020204" pitchFamily="34" charset="0"/>
              </a:rPr>
              <a:t>rather</a:t>
            </a:r>
            <a:r>
              <a:rPr lang="fr-FR" sz="1200" dirty="0">
                <a:latin typeface="Century Gothic" panose="020B0502020202020204" pitchFamily="34" charset="0"/>
              </a:rPr>
              <a:t>, </a:t>
            </a:r>
            <a:r>
              <a:rPr lang="fr-FR" sz="1200" dirty="0" err="1">
                <a:latin typeface="Century Gothic" panose="020B0502020202020204" pitchFamily="34" charset="0"/>
              </a:rPr>
              <a:t>its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resonance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ecological</a:t>
            </a:r>
            <a:r>
              <a:rPr lang="fr-FR" sz="1200" dirty="0">
                <a:latin typeface="Century Gothic" panose="020B0502020202020204" pitchFamily="34" charset="0"/>
              </a:rPr>
              <a:t> values, due to </a:t>
            </a:r>
            <a:r>
              <a:rPr lang="fr-FR" sz="1200" dirty="0" err="1">
                <a:latin typeface="Century Gothic" panose="020B0502020202020204" pitchFamily="34" charset="0"/>
              </a:rPr>
              <a:t>its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development</a:t>
            </a:r>
            <a:r>
              <a:rPr lang="fr-FR" sz="1200" dirty="0">
                <a:latin typeface="Century Gothic" panose="020B0502020202020204" pitchFamily="34" charset="0"/>
              </a:rPr>
              <a:t> of </a:t>
            </a:r>
            <a:r>
              <a:rPr lang="fr-FR" sz="1200" dirty="0" err="1">
                <a:latin typeface="Century Gothic" panose="020B0502020202020204" pitchFamily="34" charset="0"/>
              </a:rPr>
              <a:t>hybrid</a:t>
            </a:r>
            <a:r>
              <a:rPr lang="fr-FR" sz="1200" dirty="0">
                <a:latin typeface="Century Gothic" panose="020B0502020202020204" pitchFamily="34" charset="0"/>
              </a:rPr>
              <a:t> cars, </a:t>
            </a:r>
            <a:r>
              <a:rPr lang="fr-FR" sz="1200" dirty="0" err="1">
                <a:latin typeface="Century Gothic" panose="020B0502020202020204" pitchFamily="34" charset="0"/>
              </a:rPr>
              <a:t>seems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sufficient</a:t>
            </a:r>
            <a:r>
              <a:rPr lang="fr-FR" sz="1200" dirty="0">
                <a:latin typeface="Century Gothic" panose="020B0502020202020204" pitchFamily="34" charset="0"/>
              </a:rPr>
              <a:t> to encourage CBI </a:t>
            </a:r>
            <a:r>
              <a:rPr lang="fr-FR" sz="1200" dirty="0" err="1">
                <a:latin typeface="Century Gothic" panose="020B0502020202020204" pitchFamily="34" charset="0"/>
              </a:rPr>
              <a:t>among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environmentally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conscious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consumers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around</a:t>
            </a:r>
            <a:r>
              <a:rPr lang="fr-FR" sz="1200" dirty="0">
                <a:latin typeface="Century Gothic" panose="020B0502020202020204" pitchFamily="34" charset="0"/>
              </a:rPr>
              <a:t> the world. </a:t>
            </a:r>
            <a:r>
              <a:rPr lang="fr-FR" sz="1200" dirty="0" err="1">
                <a:latin typeface="Century Gothic" panose="020B0502020202020204" pitchFamily="34" charset="0"/>
              </a:rPr>
              <a:t>Claiming</a:t>
            </a:r>
            <a:r>
              <a:rPr lang="fr-FR" sz="1200" dirty="0">
                <a:latin typeface="Century Gothic" panose="020B0502020202020204" pitchFamily="34" charset="0"/>
              </a:rPr>
              <a:t> a local </a:t>
            </a:r>
            <a:r>
              <a:rPr lang="fr-FR" sz="1200" dirty="0" err="1">
                <a:latin typeface="Century Gothic" panose="020B0502020202020204" pitchFamily="34" charset="0"/>
              </a:rPr>
              <a:t>anchoring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still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may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convince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consumers</a:t>
            </a:r>
            <a:r>
              <a:rPr lang="fr-FR" sz="1200" dirty="0">
                <a:latin typeface="Century Gothic" panose="020B0502020202020204" pitchFamily="34" charset="0"/>
              </a:rPr>
              <a:t>, but </a:t>
            </a:r>
            <a:r>
              <a:rPr lang="fr-FR" sz="1200" dirty="0" err="1">
                <a:latin typeface="Century Gothic" panose="020B0502020202020204" pitchFamily="34" charset="0"/>
              </a:rPr>
              <a:t>it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does</a:t>
            </a:r>
            <a:r>
              <a:rPr lang="fr-FR" sz="1200" dirty="0">
                <a:latin typeface="Century Gothic" panose="020B0502020202020204" pitchFamily="34" charset="0"/>
              </a:rPr>
              <a:t> not </a:t>
            </a:r>
            <a:r>
              <a:rPr lang="fr-FR" sz="1200" dirty="0" err="1">
                <a:latin typeface="Century Gothic" panose="020B0502020202020204" pitchFamily="34" charset="0"/>
              </a:rPr>
              <a:t>work</a:t>
            </a:r>
            <a:r>
              <a:rPr lang="fr-FR" sz="1200" dirty="0">
                <a:latin typeface="Century Gothic" panose="020B0502020202020204" pitchFamily="34" charset="0"/>
              </a:rPr>
              <a:t> </a:t>
            </a:r>
            <a:r>
              <a:rPr lang="fr-FR" sz="1200" dirty="0" err="1">
                <a:latin typeface="Century Gothic" panose="020B0502020202020204" pitchFamily="34" charset="0"/>
              </a:rPr>
              <a:t>through</a:t>
            </a:r>
            <a:r>
              <a:rPr lang="fr-FR" sz="1200" dirty="0">
                <a:latin typeface="Century Gothic" panose="020B0502020202020204" pitchFamily="34" charset="0"/>
              </a:rPr>
              <a:t> identification </a:t>
            </a:r>
            <a:r>
              <a:rPr lang="fr-FR" sz="1200" dirty="0" err="1">
                <a:latin typeface="Century Gothic" panose="020B0502020202020204" pitchFamily="34" charset="0"/>
              </a:rPr>
              <a:t>with</a:t>
            </a:r>
            <a:r>
              <a:rPr lang="fr-FR" sz="1200" dirty="0">
                <a:latin typeface="Century Gothic" panose="020B0502020202020204" pitchFamily="34" charset="0"/>
              </a:rPr>
              <a:t> the brand. </a:t>
            </a:r>
          </a:p>
          <a:p>
            <a:endParaRPr lang="fr-FR" sz="1200" dirty="0">
              <a:latin typeface="Century Gothic" panose="020B0502020202020204" pitchFamily="34" charset="0"/>
            </a:endParaRPr>
          </a:p>
          <a:p>
            <a:r>
              <a:rPr lang="fr-FR" sz="1200" dirty="0">
                <a:latin typeface="Century Gothic" panose="020B0502020202020204" pitchFamily="34" charset="0"/>
              </a:rPr>
              <a:t>Quand tu es une marque global, tu as plus intérêt à te baser sur  tes valeurs de marque globale plutôt que parler local (exemple </a:t>
            </a:r>
            <a:r>
              <a:rPr lang="fr-FR" sz="1200" dirty="0" err="1">
                <a:latin typeface="Century Gothic" panose="020B0502020202020204" pitchFamily="34" charset="0"/>
              </a:rPr>
              <a:t>toyota</a:t>
            </a:r>
            <a:r>
              <a:rPr lang="fr-FR" sz="1200" dirty="0">
                <a:latin typeface="Century Gothic" panose="020B0502020202020204" pitchFamily="34" charset="0"/>
              </a:rPr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B7F73-29CD-144B-9391-DC1DF6F889E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99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930BFA-3064-9F4E-8BB9-8A57FDAC2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9F2A9A-1D9B-B140-8DC9-0756667AC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B3EBA5-AC5B-3845-9871-96BFD460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B5C36D-2582-8D40-A341-6441B72D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0346D-A588-6B4F-9314-C8700B05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0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57805-E2FA-8742-8872-F41A6A16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61D2BE-1564-8849-84D2-93CBEBE6A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CEF41-0F3F-B542-8823-F7CEC783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B7A45-B32C-4440-90CA-660BCC4A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F1723-539D-1244-BB35-FC3E453F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74CB1B-EE3A-444E-8ACC-037A66105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546925-AE25-8B44-BC4E-22A0A917D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FE6CB-03A7-EC49-BEF8-B074D05D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5C871-1B7F-3C4C-89AB-C9C20432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4A0338-B289-5B4E-8C09-81919990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1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3C98C-0A4C-924C-BCB6-393EE618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84BF4-AB3C-A64D-A2AD-3072AD0A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F1B48-5A55-8848-AF15-CE0438C2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5E3193-D38F-8C4D-8202-8B747894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98CE7-1125-4843-92C5-6BFDE901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FECB0-1DF1-9C4D-9F75-981859EE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E99B6D-CBD7-134C-A50E-FB46E684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8AF3F8-1D5D-B844-8C49-4DA5DF9B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137E5-B3B9-8F44-B4FE-2768BBF5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FF07AD-552D-CE42-AA77-7882239E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5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AB4CF-47CB-8E4F-9213-6DEE7038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B1767F-FA3B-5C4E-87E0-61F6921C9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1945D7-EAED-6143-861E-50D40C1C1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DA715A-6C67-A046-ACEA-A7F1160F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E537D5-8E7A-EB42-B825-B909422E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CB5139-67D9-8D4D-A98C-5513F00A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0AC37-D526-F74E-AA6C-0432A209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22341C-7844-AA4F-96ED-32BD65804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0D7DEA-F92A-6346-BA1B-E915D4ED0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7B064A-40B7-7D4D-92DC-0B56C0577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A4E1A9-41EC-EF4E-B530-3ADA0D174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CCA048-726B-6847-B993-8666D905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26FC48-0BC6-CF49-BC0E-56109C3F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D857DB-E62B-B64D-8AC4-163C5BF71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1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96DCBA-7BD8-1940-BA7A-5743FA5F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EFDE43-2973-DE4C-A626-79440CF0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C9F0CD-2625-6248-A0D5-AE801512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3A11E-6384-2243-9034-2A73EF48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62F6918-F5DC-FE44-A013-4183D73D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5/21/19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C12BC2-8A1F-D241-AD2B-CC32F67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8234A4-2E42-C644-BF65-1D6634E2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0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9DB99-F545-EC4D-85DD-342096A6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F2CDB-AD38-9F49-BC75-AA450E4F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8BDAD0-44D6-6A45-B806-D630B47A5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73E0EA-0C9A-4749-9B28-22F20485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EC0E67-976E-084C-82A2-883412329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80B512-FEC8-0949-B0A6-60FEB653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7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468C4-0F73-B44C-BD5F-278EE2C6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443C9F-DD25-404F-B160-C764EE56A3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3EC95A-BF12-0742-AB21-E31155367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D0061D-BAB8-9048-8528-CF21486B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CDE913-D3A9-114B-94F4-60DE2F76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227CB7-D2E6-1341-BE10-DAE2A4EE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782F0A-5D03-244D-AA93-C9D5AF74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2D037-4847-BC46-82FC-8DECF369C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A11FB9-0246-8D4F-98AB-63F4872E0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5/21/19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833A0-40EA-054A-B8D5-047799FB2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57711-2F11-DC43-BF8E-A4684214A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0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5184" userDrawn="1">
          <p15:clr>
            <a:srgbClr val="F26B43"/>
          </p15:clr>
        </p15:guide>
        <p15:guide id="7" pos="702" userDrawn="1">
          <p15:clr>
            <a:srgbClr val="F26B43"/>
          </p15:clr>
        </p15:guide>
        <p15:guide id="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ABE3D3-294C-E34F-953A-2B0075FE0E5C}"/>
              </a:ext>
            </a:extLst>
          </p:cNvPr>
          <p:cNvSpPr/>
          <p:nvPr/>
        </p:nvSpPr>
        <p:spPr>
          <a:xfrm>
            <a:off x="0" y="2198591"/>
            <a:ext cx="9144000" cy="2727739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15EEA0-423E-2C45-A9D1-41B5793E9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086" y="2198591"/>
            <a:ext cx="9231086" cy="1082339"/>
          </a:xfrm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fr-FR" sz="2400" b="1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comparison</a:t>
            </a:r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of explicit and </a:t>
            </a:r>
            <a:r>
              <a:rPr lang="fr-FR" sz="2400" b="1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implicit</a:t>
            </a:r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consumer identification </a:t>
            </a:r>
            <a:r>
              <a:rPr lang="fr-FR" sz="2400" b="1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with</a:t>
            </a:r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commercial and place brands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437576-F9A3-7545-BC72-432DC5658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Sonia Capelli</a:t>
            </a:r>
          </a:p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Charlotte </a:t>
            </a:r>
            <a:r>
              <a:rPr lang="fr-F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Lécuyer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of Lyon - France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948F21-1660-D947-9C29-F67C69F1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807" y="751609"/>
            <a:ext cx="2032000" cy="990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801F8-054F-FC46-8A2E-04BC44C11250}"/>
              </a:ext>
            </a:extLst>
          </p:cNvPr>
          <p:cNvSpPr txBox="1"/>
          <p:nvPr/>
        </p:nvSpPr>
        <p:spPr>
          <a:xfrm>
            <a:off x="1675142" y="6359321"/>
            <a:ext cx="643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6th Consumer Brand Relationship </a:t>
            </a:r>
            <a:r>
              <a:rPr lang="fr-FR" dirty="0" err="1"/>
              <a:t>Conference</a:t>
            </a:r>
            <a:r>
              <a:rPr lang="fr-FR" dirty="0"/>
              <a:t> – May 21st 2019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E0E11E2-4EB7-6B4D-914B-F9DAA4F2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57" y="5257800"/>
            <a:ext cx="2070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61066-A8E5-A64C-A5FA-8E86271B4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" y="1484948"/>
            <a:ext cx="7886700" cy="537305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latin typeface="Century Gothic" panose="020B0502020202020204" pitchFamily="34" charset="0"/>
              </a:rPr>
              <a:t> Most </a:t>
            </a:r>
            <a:r>
              <a:rPr lang="fr-FR" sz="1800" dirty="0" err="1">
                <a:latin typeface="Century Gothic" panose="020B0502020202020204" pitchFamily="34" charset="0"/>
              </a:rPr>
              <a:t>studies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measure</a:t>
            </a:r>
            <a:r>
              <a:rPr lang="fr-FR" sz="1800" dirty="0">
                <a:latin typeface="Century Gothic" panose="020B0502020202020204" pitchFamily="34" charset="0"/>
              </a:rPr>
              <a:t> CBI </a:t>
            </a:r>
            <a:r>
              <a:rPr lang="fr-FR" sz="1800" dirty="0" err="1">
                <a:latin typeface="Century Gothic" panose="020B0502020202020204" pitchFamily="34" charset="0"/>
              </a:rPr>
              <a:t>explicitly</a:t>
            </a:r>
            <a:r>
              <a:rPr lang="fr-FR" sz="1800" dirty="0">
                <a:latin typeface="Century Gothic" panose="020B0502020202020204" pitchFamily="34" charset="0"/>
              </a:rPr>
              <a:t>. </a:t>
            </a:r>
            <a:r>
              <a:rPr lang="fr-FR" sz="1800" dirty="0" err="1">
                <a:latin typeface="Century Gothic" panose="020B0502020202020204" pitchFamily="34" charset="0"/>
              </a:rPr>
              <a:t>We</a:t>
            </a:r>
            <a:r>
              <a:rPr lang="fr-FR" sz="1800" dirty="0">
                <a:latin typeface="Century Gothic" panose="020B0502020202020204" pitchFamily="34" charset="0"/>
              </a:rPr>
              <a:t> propose an original </a:t>
            </a:r>
            <a:r>
              <a:rPr lang="fr-FR" sz="1800" dirty="0" err="1">
                <a:latin typeface="Century Gothic" panose="020B0502020202020204" pitchFamily="34" charset="0"/>
              </a:rPr>
              <a:t>measure</a:t>
            </a:r>
            <a:r>
              <a:rPr lang="fr-FR" sz="1800" dirty="0">
                <a:latin typeface="Century Gothic" panose="020B0502020202020204" pitchFamily="34" charset="0"/>
              </a:rPr>
              <a:t>, </a:t>
            </a:r>
            <a:r>
              <a:rPr lang="fr-FR" sz="1800" dirty="0" err="1">
                <a:latin typeface="Century Gothic" panose="020B0502020202020204" pitchFamily="34" charset="0"/>
              </a:rPr>
              <a:t>based</a:t>
            </a:r>
            <a:r>
              <a:rPr lang="fr-FR" sz="1800" dirty="0">
                <a:latin typeface="Century Gothic" panose="020B0502020202020204" pitchFamily="34" charset="0"/>
              </a:rPr>
              <a:t> on an IAT, to </a:t>
            </a:r>
            <a:r>
              <a:rPr lang="fr-FR" sz="1800" dirty="0" err="1">
                <a:latin typeface="Century Gothic" panose="020B0502020202020204" pitchFamily="34" charset="0"/>
              </a:rPr>
              <a:t>access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implicit</a:t>
            </a:r>
            <a:r>
              <a:rPr lang="fr-FR" sz="1800" dirty="0">
                <a:latin typeface="Century Gothic" panose="020B0502020202020204" pitchFamily="34" charset="0"/>
              </a:rPr>
              <a:t> CBI.  </a:t>
            </a:r>
          </a:p>
          <a:p>
            <a:pPr marL="0" indent="0">
              <a:buNone/>
            </a:pPr>
            <a:r>
              <a:rPr lang="fr-FR" sz="1800" dirty="0">
                <a:latin typeface="Century Gothic" panose="020B0502020202020204" pitchFamily="34" charset="0"/>
              </a:rPr>
              <a:t>	</a:t>
            </a:r>
            <a:r>
              <a:rPr lang="fr-FR" sz="1600" dirty="0" err="1">
                <a:latin typeface="Century Gothic" panose="020B0502020202020204" pitchFamily="34" charset="0"/>
              </a:rPr>
              <a:t>We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confirm</a:t>
            </a:r>
            <a:r>
              <a:rPr lang="fr-FR" sz="1600" dirty="0">
                <a:latin typeface="Century Gothic" panose="020B0502020202020204" pitchFamily="34" charset="0"/>
              </a:rPr>
              <a:t> a dissociation </a:t>
            </a:r>
            <a:r>
              <a:rPr lang="fr-FR" sz="1600" dirty="0" err="1">
                <a:latin typeface="Century Gothic" panose="020B0502020202020204" pitchFamily="34" charset="0"/>
              </a:rPr>
              <a:t>between</a:t>
            </a:r>
            <a:r>
              <a:rPr lang="fr-FR" sz="1600" dirty="0">
                <a:latin typeface="Century Gothic" panose="020B0502020202020204" pitchFamily="34" charset="0"/>
              </a:rPr>
              <a:t> explicit and </a:t>
            </a:r>
            <a:r>
              <a:rPr lang="fr-FR" sz="1600" dirty="0" err="1">
                <a:latin typeface="Century Gothic" panose="020B0502020202020204" pitchFamily="34" charset="0"/>
              </a:rPr>
              <a:t>implicit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results</a:t>
            </a:r>
            <a:r>
              <a:rPr lang="fr-FR" sz="1600" dirty="0">
                <a:latin typeface="Century Gothic" panose="020B0502020202020204" pitchFamily="34" charset="0"/>
              </a:rPr>
              <a:t>: 	self-</a:t>
            </a:r>
            <a:r>
              <a:rPr lang="fr-FR" sz="1600" dirty="0" err="1">
                <a:latin typeface="Century Gothic" panose="020B0502020202020204" pitchFamily="34" charset="0"/>
              </a:rPr>
              <a:t>reported</a:t>
            </a:r>
            <a:r>
              <a:rPr lang="fr-FR" sz="1600" dirty="0">
                <a:latin typeface="Century Gothic" panose="020B0502020202020204" pitchFamily="34" charset="0"/>
              </a:rPr>
              <a:t> identification </a:t>
            </a:r>
            <a:r>
              <a:rPr lang="fr-FR" sz="1600" dirty="0" err="1">
                <a:latin typeface="Century Gothic" panose="020B0502020202020204" pitchFamily="34" charset="0"/>
              </a:rPr>
              <a:t>with</a:t>
            </a:r>
            <a:r>
              <a:rPr lang="fr-FR" sz="1600" dirty="0">
                <a:latin typeface="Century Gothic" panose="020B0502020202020204" pitchFamily="34" charset="0"/>
              </a:rPr>
              <a:t> a </a:t>
            </a:r>
            <a:r>
              <a:rPr lang="fr-FR" sz="1600" dirty="0" err="1">
                <a:latin typeface="Century Gothic" panose="020B0502020202020204" pitchFamily="34" charset="0"/>
              </a:rPr>
              <a:t>region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might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be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masked</a:t>
            </a:r>
            <a:r>
              <a:rPr lang="fr-FR" sz="1600" dirty="0">
                <a:latin typeface="Century Gothic" panose="020B0502020202020204" pitchFamily="34" charset="0"/>
              </a:rPr>
              <a:t>, </a:t>
            </a:r>
            <a:r>
              <a:rPr lang="fr-FR" sz="1600" dirty="0" err="1">
                <a:latin typeface="Century Gothic" panose="020B0502020202020204" pitchFamily="34" charset="0"/>
              </a:rPr>
              <a:t>potentially</a:t>
            </a:r>
            <a:r>
              <a:rPr lang="fr-FR" sz="1600" dirty="0">
                <a:latin typeface="Century Gothic" panose="020B0502020202020204" pitchFamily="34" charset="0"/>
              </a:rPr>
              <a:t> 	by </a:t>
            </a:r>
            <a:r>
              <a:rPr lang="fr-FR" sz="1600" dirty="0" err="1">
                <a:latin typeface="Century Gothic" panose="020B0502020202020204" pitchFamily="34" charset="0"/>
              </a:rPr>
              <a:t>factors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such</a:t>
            </a:r>
            <a:r>
              <a:rPr lang="fr-FR" sz="1600" dirty="0">
                <a:latin typeface="Century Gothic" panose="020B0502020202020204" pitchFamily="34" charset="0"/>
              </a:rPr>
              <a:t> as </a:t>
            </a:r>
            <a:r>
              <a:rPr lang="fr-FR" sz="1600" dirty="0" err="1">
                <a:latin typeface="Century Gothic" panose="020B0502020202020204" pitchFamily="34" charset="0"/>
              </a:rPr>
              <a:t>resident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role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playing</a:t>
            </a:r>
            <a:r>
              <a:rPr lang="fr-FR" sz="16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1600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We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discern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that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geographical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proximity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might</a:t>
            </a:r>
            <a:r>
              <a:rPr lang="fr-FR" sz="1800" dirty="0">
                <a:latin typeface="Century Gothic" panose="020B0502020202020204" pitchFamily="34" charset="0"/>
              </a:rPr>
              <a:t> not </a:t>
            </a:r>
            <a:r>
              <a:rPr lang="fr-FR" sz="1800" dirty="0" err="1">
                <a:latin typeface="Century Gothic" panose="020B0502020202020204" pitchFamily="34" charset="0"/>
              </a:rPr>
              <a:t>be</a:t>
            </a:r>
            <a:r>
              <a:rPr lang="fr-FR" sz="1800" dirty="0">
                <a:latin typeface="Century Gothic" panose="020B0502020202020204" pitchFamily="34" charset="0"/>
              </a:rPr>
              <a:t> the best </a:t>
            </a:r>
            <a:r>
              <a:rPr lang="fr-FR" sz="1800" dirty="0" err="1">
                <a:latin typeface="Century Gothic" panose="020B0502020202020204" pitchFamily="34" charset="0"/>
              </a:rPr>
              <a:t>way</a:t>
            </a:r>
            <a:r>
              <a:rPr lang="fr-FR" sz="1800" dirty="0">
                <a:latin typeface="Century Gothic" panose="020B0502020202020204" pitchFamily="34" charset="0"/>
              </a:rPr>
              <a:t> to </a:t>
            </a:r>
            <a:r>
              <a:rPr lang="fr-FR" sz="1800" dirty="0" err="1">
                <a:latin typeface="Century Gothic" panose="020B0502020202020204" pitchFamily="34" charset="0"/>
              </a:rPr>
              <a:t>enhance</a:t>
            </a:r>
            <a:r>
              <a:rPr lang="fr-FR" sz="1800" dirty="0">
                <a:latin typeface="Century Gothic" panose="020B0502020202020204" pitchFamily="34" charset="0"/>
              </a:rPr>
              <a:t> CBI. Value-</a:t>
            </a:r>
            <a:r>
              <a:rPr lang="fr-FR" sz="1800" dirty="0" err="1">
                <a:latin typeface="Century Gothic" panose="020B0502020202020204" pitchFamily="34" charset="0"/>
              </a:rPr>
              <a:t>based</a:t>
            </a:r>
            <a:r>
              <a:rPr lang="fr-FR" sz="1800" dirty="0">
                <a:latin typeface="Century Gothic" panose="020B0502020202020204" pitchFamily="34" charset="0"/>
              </a:rPr>
              <a:t> identification </a:t>
            </a:r>
            <a:r>
              <a:rPr lang="fr-FR" sz="1800" dirty="0" err="1">
                <a:latin typeface="Century Gothic" panose="020B0502020202020204" pitchFamily="34" charset="0"/>
              </a:rPr>
              <a:t>developed</a:t>
            </a:r>
            <a:r>
              <a:rPr lang="fr-FR" sz="1800" dirty="0">
                <a:latin typeface="Century Gothic" panose="020B0502020202020204" pitchFamily="34" charset="0"/>
              </a:rPr>
              <a:t> by </a:t>
            </a:r>
            <a:r>
              <a:rPr lang="fr-FR" sz="1800" dirty="0" err="1">
                <a:latin typeface="Century Gothic" panose="020B0502020202020204" pitchFamily="34" charset="0"/>
              </a:rPr>
              <a:t>strong</a:t>
            </a:r>
            <a:r>
              <a:rPr lang="fr-FR" sz="1800" dirty="0">
                <a:latin typeface="Century Gothic" panose="020B0502020202020204" pitchFamily="34" charset="0"/>
              </a:rPr>
              <a:t> global commercial brands encourages more consumer identification.</a:t>
            </a:r>
          </a:p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latin typeface="Century Gothic" panose="020B0502020202020204" pitchFamily="34" charset="0"/>
              </a:rPr>
              <a:t>If </a:t>
            </a:r>
            <a:r>
              <a:rPr lang="fr-FR" sz="1800" dirty="0" err="1">
                <a:latin typeface="Century Gothic" panose="020B0502020202020204" pitchFamily="34" charset="0"/>
              </a:rPr>
              <a:t>most</a:t>
            </a:r>
            <a:r>
              <a:rPr lang="fr-FR" sz="1800" dirty="0">
                <a:latin typeface="Century Gothic" panose="020B0502020202020204" pitchFamily="34" charset="0"/>
              </a:rPr>
              <a:t> place </a:t>
            </a:r>
            <a:r>
              <a:rPr lang="fr-FR" sz="1800" dirty="0" err="1">
                <a:latin typeface="Century Gothic" panose="020B0502020202020204" pitchFamily="34" charset="0"/>
              </a:rPr>
              <a:t>branding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studies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advocate</a:t>
            </a:r>
            <a:r>
              <a:rPr lang="fr-FR" sz="1800" dirty="0">
                <a:latin typeface="Century Gothic" panose="020B0502020202020204" pitchFamily="34" charset="0"/>
              </a:rPr>
              <a:t> the use of </a:t>
            </a:r>
            <a:r>
              <a:rPr lang="fr-FR" sz="1800" dirty="0" err="1">
                <a:latin typeface="Century Gothic" panose="020B0502020202020204" pitchFamily="34" charset="0"/>
              </a:rPr>
              <a:t>branding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strategies</a:t>
            </a:r>
            <a:r>
              <a:rPr lang="fr-FR" sz="1800" dirty="0">
                <a:latin typeface="Century Gothic" panose="020B0502020202020204" pitchFamily="34" charset="0"/>
              </a:rPr>
              <a:t> to support place </a:t>
            </a:r>
            <a:r>
              <a:rPr lang="fr-FR" sz="1800" dirty="0" err="1">
                <a:latin typeface="Century Gothic" panose="020B0502020202020204" pitchFamily="34" charset="0"/>
              </a:rPr>
              <a:t>attractiveness</a:t>
            </a:r>
            <a:r>
              <a:rPr lang="fr-FR" sz="1800" dirty="0">
                <a:latin typeface="Century Gothic" panose="020B0502020202020204" pitchFamily="34" charset="0"/>
              </a:rPr>
              <a:t>; </a:t>
            </a:r>
            <a:r>
              <a:rPr lang="fr-FR" sz="1800" dirty="0" err="1">
                <a:latin typeface="Century Gothic" panose="020B0502020202020204" pitchFamily="34" charset="0"/>
              </a:rPr>
              <a:t>our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results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indicate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that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parallel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approaches</a:t>
            </a:r>
            <a:r>
              <a:rPr lang="fr-FR" sz="1800" dirty="0">
                <a:latin typeface="Century Gothic" panose="020B0502020202020204" pitchFamily="34" charset="0"/>
              </a:rPr>
              <a:t> for CBI are not </a:t>
            </a:r>
            <a:r>
              <a:rPr lang="fr-FR" sz="1800" dirty="0" err="1">
                <a:latin typeface="Century Gothic" panose="020B0502020202020204" pitchFamily="34" charset="0"/>
              </a:rPr>
              <a:t>obvious</a:t>
            </a:r>
            <a:r>
              <a:rPr lang="fr-FR" sz="1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C8F01-38B3-7B41-8A8B-B72B56D9BA79}"/>
              </a:ext>
            </a:extLst>
          </p:cNvPr>
          <p:cNvSpPr/>
          <p:nvPr/>
        </p:nvSpPr>
        <p:spPr>
          <a:xfrm>
            <a:off x="0" y="9915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B48ABD5-985F-0843-9F74-34C55F7F9D97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Academic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8713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61066-A8E5-A64C-A5FA-8E86271B4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471294"/>
            <a:ext cx="7886700" cy="50209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latin typeface="Century Gothic" panose="020B0502020202020204" pitchFamily="34" charset="0"/>
              </a:rPr>
              <a:t> The </a:t>
            </a:r>
            <a:r>
              <a:rPr lang="fr-FR" sz="1800" dirty="0" err="1">
                <a:latin typeface="Century Gothic" panose="020B0502020202020204" pitchFamily="34" charset="0"/>
              </a:rPr>
              <a:t>results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advocate</a:t>
            </a:r>
            <a:r>
              <a:rPr lang="fr-FR" sz="1800" dirty="0">
                <a:latin typeface="Century Gothic" panose="020B0502020202020204" pitchFamily="34" charset="0"/>
              </a:rPr>
              <a:t> for the </a:t>
            </a:r>
            <a:r>
              <a:rPr lang="fr-FR" sz="1800" b="1" dirty="0">
                <a:latin typeface="Century Gothic" panose="020B0502020202020204" pitchFamily="34" charset="0"/>
              </a:rPr>
              <a:t>use of values to </a:t>
            </a:r>
            <a:r>
              <a:rPr lang="fr-FR" sz="1800" b="1" dirty="0" err="1">
                <a:latin typeface="Century Gothic" panose="020B0502020202020204" pitchFamily="34" charset="0"/>
              </a:rPr>
              <a:t>create</a:t>
            </a:r>
            <a:r>
              <a:rPr lang="fr-FR" sz="1800" b="1" dirty="0">
                <a:latin typeface="Century Gothic" panose="020B0502020202020204" pitchFamily="34" charset="0"/>
              </a:rPr>
              <a:t> CBI</a:t>
            </a:r>
            <a:r>
              <a:rPr lang="fr-FR" sz="1800" dirty="0">
                <a:latin typeface="Century Gothic" panose="020B0502020202020204" pitchFamily="34" charset="0"/>
              </a:rPr>
              <a:t>. </a:t>
            </a:r>
            <a:r>
              <a:rPr lang="fr-FR" sz="1800" dirty="0" err="1">
                <a:latin typeface="Century Gothic" panose="020B0502020202020204" pitchFamily="34" charset="0"/>
              </a:rPr>
              <a:t>Geographical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proximity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created</a:t>
            </a:r>
            <a:r>
              <a:rPr lang="fr-FR" sz="1800" dirty="0">
                <a:latin typeface="Century Gothic" panose="020B0502020202020204" pitchFamily="34" charset="0"/>
              </a:rPr>
              <a:t> by values </a:t>
            </a:r>
            <a:r>
              <a:rPr lang="fr-FR" sz="1800" dirty="0" err="1">
                <a:latin typeface="Century Gothic" panose="020B0502020202020204" pitchFamily="34" charset="0"/>
              </a:rPr>
              <a:t>linked</a:t>
            </a:r>
            <a:r>
              <a:rPr lang="fr-FR" sz="1800" dirty="0">
                <a:latin typeface="Century Gothic" panose="020B0502020202020204" pitchFamily="34" charset="0"/>
              </a:rPr>
              <a:t> to the place </a:t>
            </a:r>
            <a:r>
              <a:rPr lang="fr-FR" sz="1800" dirty="0" err="1">
                <a:latin typeface="Century Gothic" panose="020B0502020202020204" pitchFamily="34" charset="0"/>
              </a:rPr>
              <a:t>is</a:t>
            </a:r>
            <a:r>
              <a:rPr lang="fr-FR" sz="1800" dirty="0">
                <a:latin typeface="Century Gothic" panose="020B0502020202020204" pitchFamily="34" charset="0"/>
              </a:rPr>
              <a:t> not </a:t>
            </a:r>
            <a:r>
              <a:rPr lang="fr-FR" sz="1800" dirty="0" err="1">
                <a:latin typeface="Century Gothic" panose="020B0502020202020204" pitchFamily="34" charset="0"/>
              </a:rPr>
              <a:t>sufficient</a:t>
            </a:r>
            <a:r>
              <a:rPr lang="fr-FR" sz="1800" dirty="0">
                <a:latin typeface="Century Gothic" panose="020B0502020202020204" pitchFamily="34" charset="0"/>
              </a:rPr>
              <a:t> to </a:t>
            </a:r>
            <a:r>
              <a:rPr lang="fr-FR" sz="1800" dirty="0" err="1">
                <a:latin typeface="Century Gothic" panose="020B0502020202020204" pitchFamily="34" charset="0"/>
              </a:rPr>
              <a:t>enhance</a:t>
            </a:r>
            <a:r>
              <a:rPr lang="fr-FR" sz="1800" dirty="0">
                <a:latin typeface="Century Gothic" panose="020B0502020202020204" pitchFamily="34" charset="0"/>
              </a:rPr>
              <a:t> identification. </a:t>
            </a:r>
          </a:p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latin typeface="Century Gothic" panose="020B0502020202020204" pitchFamily="34" charset="0"/>
              </a:rPr>
              <a:t> Global commercial brands </a:t>
            </a:r>
            <a:r>
              <a:rPr lang="fr-FR" sz="1800" dirty="0" err="1">
                <a:latin typeface="Century Gothic" panose="020B0502020202020204" pitchFamily="34" charset="0"/>
              </a:rPr>
              <a:t>enhance</a:t>
            </a:r>
            <a:r>
              <a:rPr lang="fr-FR" sz="1800" dirty="0">
                <a:latin typeface="Century Gothic" panose="020B0502020202020204" pitchFamily="34" charset="0"/>
              </a:rPr>
              <a:t> CBI </a:t>
            </a:r>
            <a:r>
              <a:rPr lang="fr-FR" sz="1800" dirty="0" err="1">
                <a:latin typeface="Century Gothic" panose="020B0502020202020204" pitchFamily="34" charset="0"/>
              </a:rPr>
              <a:t>better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than</a:t>
            </a:r>
            <a:r>
              <a:rPr lang="fr-FR" sz="1800" dirty="0">
                <a:latin typeface="Century Gothic" panose="020B0502020202020204" pitchFamily="34" charset="0"/>
              </a:rPr>
              <a:t> local commercial brands.</a:t>
            </a:r>
          </a:p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fr-FR" sz="18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800" dirty="0">
                <a:latin typeface="Century Gothic" panose="020B0502020202020204" pitchFamily="34" charset="0"/>
              </a:rPr>
              <a:t> The </a:t>
            </a:r>
            <a:r>
              <a:rPr lang="fr-FR" sz="1800" dirty="0" err="1">
                <a:latin typeface="Century Gothic" panose="020B0502020202020204" pitchFamily="34" charset="0"/>
              </a:rPr>
              <a:t>results</a:t>
            </a:r>
            <a:r>
              <a:rPr lang="fr-FR" sz="1800" dirty="0">
                <a:latin typeface="Century Gothic" panose="020B0502020202020204" pitchFamily="34" charset="0"/>
              </a:rPr>
              <a:t> question the participative place brand </a:t>
            </a:r>
            <a:r>
              <a:rPr lang="fr-FR" sz="1800" dirty="0" err="1">
                <a:latin typeface="Century Gothic" panose="020B0502020202020204" pitchFamily="34" charset="0"/>
              </a:rPr>
              <a:t>ability</a:t>
            </a:r>
            <a:r>
              <a:rPr lang="fr-FR" sz="1800" dirty="0">
                <a:latin typeface="Century Gothic" panose="020B0502020202020204" pitchFamily="34" charset="0"/>
              </a:rPr>
              <a:t> to </a:t>
            </a:r>
            <a:r>
              <a:rPr lang="fr-FR" sz="1800" dirty="0" err="1">
                <a:latin typeface="Century Gothic" panose="020B0502020202020204" pitchFamily="34" charset="0"/>
              </a:rPr>
              <a:t>create</a:t>
            </a:r>
            <a:r>
              <a:rPr lang="fr-FR" sz="1800" dirty="0">
                <a:latin typeface="Century Gothic" panose="020B0502020202020204" pitchFamily="34" charset="0"/>
              </a:rPr>
              <a:t> CBI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FCD36-2849-F340-8B5F-CA51B11098F6}"/>
              </a:ext>
            </a:extLst>
          </p:cNvPr>
          <p:cNvSpPr/>
          <p:nvPr/>
        </p:nvSpPr>
        <p:spPr>
          <a:xfrm>
            <a:off x="0" y="9915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9F03ED0-3CB1-0D48-96CD-5E24FF7A2AE0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Managerial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contributions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FADF6E-D72F-1B45-9851-C47A8BBF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136" y="3747542"/>
            <a:ext cx="2361518" cy="17757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AEDF27B-AC83-B94E-8B41-FE6BA4813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393" y="3554312"/>
            <a:ext cx="1911756" cy="1968945"/>
          </a:xfrm>
          <a:prstGeom prst="rect">
            <a:avLst/>
          </a:prstGeom>
        </p:spPr>
      </p:pic>
      <p:sp>
        <p:nvSpPr>
          <p:cNvPr id="10" name="Forme en L 9">
            <a:extLst>
              <a:ext uri="{FF2B5EF4-FFF2-40B4-BE49-F238E27FC236}">
                <a16:creationId xmlns:a16="http://schemas.microsoft.com/office/drawing/2014/main" id="{1108E4B7-7C07-DC4C-B43E-5AAE9929EC6F}"/>
              </a:ext>
            </a:extLst>
          </p:cNvPr>
          <p:cNvSpPr/>
          <p:nvPr/>
        </p:nvSpPr>
        <p:spPr>
          <a:xfrm rot="2897215">
            <a:off x="4438487" y="4408291"/>
            <a:ext cx="754380" cy="788670"/>
          </a:xfrm>
          <a:prstGeom prst="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ABE3D3-294C-E34F-953A-2B0075FE0E5C}"/>
              </a:ext>
            </a:extLst>
          </p:cNvPr>
          <p:cNvSpPr/>
          <p:nvPr/>
        </p:nvSpPr>
        <p:spPr>
          <a:xfrm>
            <a:off x="0" y="2198591"/>
            <a:ext cx="9144000" cy="2727739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15EEA0-423E-2C45-A9D1-41B5793E9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086" y="2198591"/>
            <a:ext cx="9231086" cy="1082339"/>
          </a:xfrm>
        </p:spPr>
        <p:txBody>
          <a:bodyPr>
            <a:normAutofit/>
          </a:bodyPr>
          <a:lstStyle/>
          <a:p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A </a:t>
            </a:r>
            <a:r>
              <a:rPr lang="fr-FR" sz="2400" b="1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comparison</a:t>
            </a:r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of explicit and </a:t>
            </a:r>
            <a:r>
              <a:rPr lang="fr-FR" sz="2400" b="1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implicit</a:t>
            </a:r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consumer identification </a:t>
            </a:r>
            <a:r>
              <a:rPr lang="fr-FR" sz="2400" b="1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with</a:t>
            </a:r>
            <a:r>
              <a:rPr lang="fr-FR" sz="2400" b="1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commercial and place brands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437576-F9A3-7545-BC72-432DC5658F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Sonia Capelli</a:t>
            </a:r>
          </a:p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Charlotte </a:t>
            </a:r>
            <a:r>
              <a:rPr lang="fr-F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Lécuyer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of Lyon - France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948F21-1660-D947-9C29-F67C69F1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807" y="751609"/>
            <a:ext cx="2032000" cy="9906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E801F8-054F-FC46-8A2E-04BC44C11250}"/>
              </a:ext>
            </a:extLst>
          </p:cNvPr>
          <p:cNvSpPr txBox="1"/>
          <p:nvPr/>
        </p:nvSpPr>
        <p:spPr>
          <a:xfrm>
            <a:off x="1675142" y="6359321"/>
            <a:ext cx="643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6th Consumer Brand Relationship </a:t>
            </a:r>
            <a:r>
              <a:rPr lang="fr-FR" dirty="0" err="1"/>
              <a:t>Conference</a:t>
            </a:r>
            <a:r>
              <a:rPr lang="fr-FR" dirty="0"/>
              <a:t> – May 21st 2019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E0E11E2-4EB7-6B4D-914B-F9DAA4F2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757" y="5257800"/>
            <a:ext cx="20701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87A9879-B786-9E4D-9C57-7A79E007D7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9" t="13858" r="2411" b="13536"/>
          <a:stretch/>
        </p:blipFill>
        <p:spPr>
          <a:xfrm>
            <a:off x="4778827" y="1604052"/>
            <a:ext cx="3528350" cy="197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F50F5A-1B29-0D44-B415-0866D6EBF90A}"/>
              </a:ext>
            </a:extLst>
          </p:cNvPr>
          <p:cNvSpPr/>
          <p:nvPr/>
        </p:nvSpPr>
        <p:spPr>
          <a:xfrm>
            <a:off x="0" y="-23811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CA76FA8-F56D-D045-8483-3AC3FE1CC004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E12A82-8B74-9A44-9A33-91C1874E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04052"/>
            <a:ext cx="3420836" cy="1924220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A3346F1-27D8-1249-9BBF-D4547BB5FEDA}"/>
              </a:ext>
            </a:extLst>
          </p:cNvPr>
          <p:cNvSpPr txBox="1">
            <a:spLocks/>
          </p:cNvSpPr>
          <p:nvPr/>
        </p:nvSpPr>
        <p:spPr>
          <a:xfrm>
            <a:off x="628650" y="4127046"/>
            <a:ext cx="7928066" cy="2136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>
                <a:latin typeface="Century Gothic" panose="020B0502020202020204" pitchFamily="34" charset="0"/>
              </a:rPr>
              <a:t>From</a:t>
            </a:r>
            <a:r>
              <a:rPr lang="fr-FR" dirty="0">
                <a:latin typeface="Century Gothic" panose="020B0502020202020204" pitchFamily="34" charset="0"/>
              </a:rPr>
              <a:t> the </a:t>
            </a:r>
            <a:r>
              <a:rPr lang="fr-FR" dirty="0" err="1">
                <a:latin typeface="Century Gothic" panose="020B0502020202020204" pitchFamily="34" charset="0"/>
              </a:rPr>
              <a:t>consumer’s</a:t>
            </a:r>
            <a:r>
              <a:rPr lang="fr-FR" dirty="0">
                <a:latin typeface="Century Gothic" panose="020B0502020202020204" pitchFamily="34" charset="0"/>
              </a:rPr>
              <a:t> perspective, </a:t>
            </a:r>
            <a:r>
              <a:rPr lang="fr-FR" dirty="0" err="1">
                <a:latin typeface="Century Gothic" panose="020B0502020202020204" pitchFamily="34" charset="0"/>
              </a:rPr>
              <a:t>such</a:t>
            </a:r>
            <a:r>
              <a:rPr lang="fr-FR" dirty="0">
                <a:latin typeface="Century Gothic" panose="020B0502020202020204" pitchFamily="34" charset="0"/>
              </a:rPr>
              <a:t> messages issue </a:t>
            </a:r>
            <a:r>
              <a:rPr lang="fr-FR" dirty="0" err="1">
                <a:latin typeface="Century Gothic" panose="020B0502020202020204" pitchFamily="34" charset="0"/>
              </a:rPr>
              <a:t>similar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appeals</a:t>
            </a:r>
            <a:r>
              <a:rPr lang="fr-FR" dirty="0">
                <a:latin typeface="Century Gothic" panose="020B0502020202020204" pitchFamily="34" charset="0"/>
              </a:rPr>
              <a:t> to </a:t>
            </a:r>
            <a:r>
              <a:rPr lang="fr-FR" dirty="0" err="1">
                <a:latin typeface="Century Gothic" panose="020B0502020202020204" pitchFamily="34" charset="0"/>
              </a:rPr>
              <a:t>establish</a:t>
            </a:r>
            <a:r>
              <a:rPr lang="fr-FR" dirty="0">
                <a:latin typeface="Century Gothic" panose="020B0502020202020204" pitchFamily="34" charset="0"/>
              </a:rPr>
              <a:t> a </a:t>
            </a:r>
            <a:r>
              <a:rPr lang="fr-FR" dirty="0" err="1">
                <a:latin typeface="Century Gothic" panose="020B0502020202020204" pitchFamily="34" charset="0"/>
              </a:rPr>
              <a:t>connection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between</a:t>
            </a:r>
            <a:r>
              <a:rPr lang="fr-FR" dirty="0">
                <a:latin typeface="Century Gothic" panose="020B0502020202020204" pitchFamily="34" charset="0"/>
              </a:rPr>
              <a:t> the self and the brand. </a:t>
            </a:r>
          </a:p>
          <a:p>
            <a:pPr marL="0" indent="0">
              <a:buNone/>
            </a:pPr>
            <a:r>
              <a:rPr lang="fr-FR" dirty="0" err="1">
                <a:latin typeface="Century Gothic" panose="020B0502020202020204" pitchFamily="34" charset="0"/>
              </a:rPr>
              <a:t>Yet</a:t>
            </a:r>
            <a:r>
              <a:rPr lang="fr-FR" dirty="0">
                <a:latin typeface="Century Gothic" panose="020B0502020202020204" pitchFamily="34" charset="0"/>
              </a:rPr>
              <a:t> marketing </a:t>
            </a:r>
            <a:r>
              <a:rPr lang="fr-FR" dirty="0" err="1">
                <a:latin typeface="Century Gothic" panose="020B0502020202020204" pitchFamily="34" charset="0"/>
              </a:rPr>
              <a:t>researchers</a:t>
            </a:r>
            <a:r>
              <a:rPr lang="fr-FR" dirty="0">
                <a:latin typeface="Century Gothic" panose="020B0502020202020204" pitchFamily="34" charset="0"/>
              </a:rPr>
              <a:t> tend to </a:t>
            </a:r>
            <a:r>
              <a:rPr lang="fr-FR" dirty="0" err="1">
                <a:latin typeface="Century Gothic" panose="020B0502020202020204" pitchFamily="34" charset="0"/>
              </a:rPr>
              <a:t>investigate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these</a:t>
            </a:r>
            <a:r>
              <a:rPr lang="fr-FR" dirty="0">
                <a:latin typeface="Century Gothic" panose="020B0502020202020204" pitchFamily="34" charset="0"/>
              </a:rPr>
              <a:t> brands as </a:t>
            </a:r>
            <a:r>
              <a:rPr lang="fr-FR" dirty="0" err="1">
                <a:latin typeface="Century Gothic" panose="020B0502020202020204" pitchFamily="34" charset="0"/>
              </a:rPr>
              <a:t>two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separate</a:t>
            </a:r>
            <a:r>
              <a:rPr lang="fr-FR" dirty="0">
                <a:latin typeface="Century Gothic" panose="020B0502020202020204" pitchFamily="34" charset="0"/>
              </a:rPr>
              <a:t> concepts: a commercial brand and a place brand.</a:t>
            </a:r>
            <a:endParaRPr lang="fr-FR" b="1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We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propose to compare CBI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induced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by commercial and place brands</a:t>
            </a:r>
          </a:p>
        </p:txBody>
      </p:sp>
    </p:spTree>
    <p:extLst>
      <p:ext uri="{BB962C8B-B14F-4D97-AF65-F5344CB8AC3E}">
        <p14:creationId xmlns:p14="http://schemas.microsoft.com/office/powerpoint/2010/main" val="229411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2806EB-559D-FC45-8E85-E0A79380EC4B}"/>
              </a:ext>
            </a:extLst>
          </p:cNvPr>
          <p:cNvSpPr/>
          <p:nvPr/>
        </p:nvSpPr>
        <p:spPr>
          <a:xfrm>
            <a:off x="0" y="-23811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33B842-BF09-C146-BDB6-914B8FF8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15"/>
            <a:ext cx="7886700" cy="1325563"/>
          </a:xfrm>
        </p:spPr>
        <p:txBody>
          <a:bodyPr/>
          <a:lstStyle/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Theoretical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Background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7305F-B382-6943-BA2E-FCDE0759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740" y="1485424"/>
            <a:ext cx="6389370" cy="464153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b="1" cap="small" dirty="0">
                <a:latin typeface="Century Gothic" panose="020B0502020202020204" pitchFamily="34" charset="0"/>
              </a:rPr>
              <a:t> Consumer-brand identification</a:t>
            </a:r>
          </a:p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Social </a:t>
            </a:r>
            <a:r>
              <a:rPr lang="fr-FR" dirty="0" err="1">
                <a:latin typeface="Century Gothic" panose="020B0502020202020204" pitchFamily="34" charset="0"/>
              </a:rPr>
              <a:t>Identity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theory</a:t>
            </a:r>
            <a:r>
              <a:rPr lang="fr-FR" dirty="0">
                <a:latin typeface="Century Gothic" panose="020B0502020202020204" pitchFamily="34" charset="0"/>
              </a:rPr>
              <a:t> (</a:t>
            </a:r>
            <a:r>
              <a:rPr lang="fr-FR" dirty="0" err="1">
                <a:latin typeface="Century Gothic" panose="020B0502020202020204" pitchFamily="34" charset="0"/>
              </a:rPr>
              <a:t>Tajfel</a:t>
            </a:r>
            <a:r>
              <a:rPr lang="fr-FR" dirty="0">
                <a:latin typeface="Century Gothic" panose="020B0502020202020204" pitchFamily="34" charset="0"/>
              </a:rPr>
              <a:t> &amp; Turner, 1985)</a:t>
            </a:r>
          </a:p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2 Identification </a:t>
            </a:r>
            <a:r>
              <a:rPr lang="fr-FR" dirty="0" err="1">
                <a:latin typeface="Century Gothic" panose="020B0502020202020204" pitchFamily="34" charset="0"/>
              </a:rPr>
              <a:t>ways</a:t>
            </a:r>
            <a:r>
              <a:rPr lang="fr-FR" dirty="0">
                <a:latin typeface="Century Gothic" panose="020B0502020202020204" pitchFamily="34" charset="0"/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>
                <a:latin typeface="Century Gothic" panose="020B0502020202020204" pitchFamily="34" charset="0"/>
              </a:rPr>
              <a:t>Brand as </a:t>
            </a:r>
            <a:r>
              <a:rPr lang="fr-FR" dirty="0" err="1">
                <a:latin typeface="Century Gothic" panose="020B0502020202020204" pitchFamily="34" charset="0"/>
              </a:rPr>
              <a:t>partner</a:t>
            </a:r>
            <a:r>
              <a:rPr lang="fr-FR" dirty="0">
                <a:latin typeface="Century Gothic" panose="020B0502020202020204" pitchFamily="34" charset="0"/>
              </a:rPr>
              <a:t> : </a:t>
            </a:r>
            <a:r>
              <a:rPr lang="fr-FR" dirty="0" err="1">
                <a:latin typeface="Century Gothic" panose="020B0502020202020204" pitchFamily="34" charset="0"/>
              </a:rPr>
              <a:t>Consumers</a:t>
            </a:r>
            <a:r>
              <a:rPr lang="fr-FR" dirty="0">
                <a:latin typeface="Century Gothic" panose="020B0502020202020204" pitchFamily="34" charset="0"/>
              </a:rPr>
              <a:t> use brands to </a:t>
            </a:r>
            <a:r>
              <a:rPr lang="fr-FR" dirty="0" err="1">
                <a:latin typeface="Century Gothic" panose="020B0502020202020204" pitchFamily="34" charset="0"/>
              </a:rPr>
              <a:t>define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who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they</a:t>
            </a:r>
            <a:r>
              <a:rPr lang="fr-FR" dirty="0">
                <a:latin typeface="Century Gothic" panose="020B0502020202020204" pitchFamily="34" charset="0"/>
              </a:rPr>
              <a:t> are (Albert et al., 2013; </a:t>
            </a:r>
            <a:r>
              <a:rPr lang="fr-FR" dirty="0" err="1">
                <a:latin typeface="Century Gothic" panose="020B0502020202020204" pitchFamily="34" charset="0"/>
              </a:rPr>
              <a:t>Lam</a:t>
            </a:r>
            <a:r>
              <a:rPr lang="fr-FR" dirty="0">
                <a:latin typeface="Century Gothic" panose="020B0502020202020204" pitchFamily="34" charset="0"/>
              </a:rPr>
              <a:t> et al., 2010)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>
                <a:latin typeface="Century Gothic" panose="020B0502020202020204" pitchFamily="34" charset="0"/>
              </a:rPr>
              <a:t>Consuming</a:t>
            </a:r>
            <a:r>
              <a:rPr lang="fr-FR" dirty="0">
                <a:latin typeface="Century Gothic" panose="020B0502020202020204" pitchFamily="34" charset="0"/>
              </a:rPr>
              <a:t> brand to </a:t>
            </a:r>
            <a:r>
              <a:rPr lang="fr-FR" dirty="0" err="1">
                <a:latin typeface="Century Gothic" panose="020B0502020202020204" pitchFamily="34" charset="0"/>
              </a:rPr>
              <a:t>be</a:t>
            </a:r>
            <a:r>
              <a:rPr lang="fr-FR" dirty="0">
                <a:latin typeface="Century Gothic" panose="020B0502020202020204" pitchFamily="34" charset="0"/>
              </a:rPr>
              <a:t> part of a group </a:t>
            </a:r>
            <a:r>
              <a:rPr lang="fr-FR" dirty="0" err="1">
                <a:latin typeface="Century Gothic" panose="020B0502020202020204" pitchFamily="34" charset="0"/>
              </a:rPr>
              <a:t>who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indentifies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the </a:t>
            </a:r>
            <a:r>
              <a:rPr lang="fr-FR" dirty="0" err="1">
                <a:latin typeface="Century Gothic" panose="020B0502020202020204" pitchFamily="34" charset="0"/>
              </a:rPr>
              <a:t>same</a:t>
            </a:r>
            <a:r>
              <a:rPr lang="fr-FR" dirty="0">
                <a:latin typeface="Century Gothic" panose="020B0502020202020204" pitchFamily="34" charset="0"/>
              </a:rPr>
              <a:t> brand (</a:t>
            </a:r>
            <a:r>
              <a:rPr lang="fr-FR" dirty="0" err="1">
                <a:latin typeface="Century Gothic" panose="020B0502020202020204" pitchFamily="34" charset="0"/>
              </a:rPr>
              <a:t>Lam</a:t>
            </a:r>
            <a:r>
              <a:rPr lang="fr-FR" dirty="0">
                <a:latin typeface="Century Gothic" panose="020B0502020202020204" pitchFamily="34" charset="0"/>
              </a:rPr>
              <a:t> et al., 2010)</a:t>
            </a: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q"/>
            </a:pPr>
            <a:r>
              <a:rPr lang="fr-FR" b="1" cap="small" dirty="0">
                <a:latin typeface="Century Gothic" panose="020B0502020202020204" pitchFamily="34" charset="0"/>
              </a:rPr>
              <a:t> Conditions for brands to </a:t>
            </a:r>
            <a:r>
              <a:rPr lang="fr-FR" b="1" cap="small" dirty="0" err="1">
                <a:latin typeface="Century Gothic" panose="020B0502020202020204" pitchFamily="34" charset="0"/>
              </a:rPr>
              <a:t>achieve</a:t>
            </a:r>
            <a:r>
              <a:rPr lang="fr-FR" b="1" cap="small" dirty="0">
                <a:latin typeface="Century Gothic" panose="020B0502020202020204" pitchFamily="34" charset="0"/>
              </a:rPr>
              <a:t> CBI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>
                <a:latin typeface="Century Gothic" panose="020B0502020202020204" pitchFamily="34" charset="0"/>
              </a:rPr>
              <a:t>Emotional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attachment</a:t>
            </a:r>
            <a:r>
              <a:rPr lang="fr-FR" dirty="0">
                <a:latin typeface="Century Gothic" panose="020B0502020202020204" pitchFamily="34" charset="0"/>
              </a:rPr>
              <a:t> to the brand (</a:t>
            </a:r>
            <a:r>
              <a:rPr lang="fr-FR" dirty="0" err="1">
                <a:latin typeface="Century Gothic" panose="020B0502020202020204" pitchFamily="34" charset="0"/>
              </a:rPr>
              <a:t>Malar</a:t>
            </a:r>
            <a:r>
              <a:rPr lang="fr-FR" dirty="0">
                <a:latin typeface="Century Gothic" panose="020B0502020202020204" pitchFamily="34" charset="0"/>
              </a:rPr>
              <a:t> et al., 2011)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>
                <a:latin typeface="Century Gothic" panose="020B0502020202020204" pitchFamily="34" charset="0"/>
              </a:rPr>
              <a:t>Enhancing</a:t>
            </a:r>
            <a:r>
              <a:rPr lang="fr-FR" dirty="0">
                <a:latin typeface="Century Gothic" panose="020B0502020202020204" pitchFamily="34" charset="0"/>
              </a:rPr>
              <a:t> favorable </a:t>
            </a:r>
            <a:r>
              <a:rPr lang="fr-FR" dirty="0" err="1">
                <a:latin typeface="Century Gothic" panose="020B0502020202020204" pitchFamily="34" charset="0"/>
              </a:rPr>
              <a:t>consequences</a:t>
            </a:r>
            <a:r>
              <a:rPr lang="fr-FR" dirty="0">
                <a:latin typeface="Century Gothic" panose="020B0502020202020204" pitchFamily="34" charset="0"/>
              </a:rPr>
              <a:t> of the bond (Batra et al. 2012)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err="1">
                <a:latin typeface="Century Gothic" panose="020B0502020202020204" pitchFamily="34" charset="0"/>
              </a:rPr>
              <a:t>Enhancing</a:t>
            </a:r>
            <a:r>
              <a:rPr lang="fr-FR" dirty="0">
                <a:latin typeface="Century Gothic" panose="020B0502020202020204" pitchFamily="34" charset="0"/>
              </a:rPr>
              <a:t> cognitive perception of the </a:t>
            </a:r>
            <a:r>
              <a:rPr lang="fr-FR" dirty="0" err="1">
                <a:latin typeface="Century Gothic" panose="020B0502020202020204" pitchFamily="34" charset="0"/>
              </a:rPr>
              <a:t>overlap</a:t>
            </a:r>
            <a:r>
              <a:rPr lang="fr-FR" dirty="0">
                <a:latin typeface="Century Gothic" panose="020B0502020202020204" pitchFamily="34" charset="0"/>
              </a:rPr>
              <a:t>  (</a:t>
            </a:r>
            <a:r>
              <a:rPr lang="fr-FR" dirty="0" err="1">
                <a:latin typeface="Century Gothic" panose="020B0502020202020204" pitchFamily="34" charset="0"/>
              </a:rPr>
              <a:t>Bergami</a:t>
            </a:r>
            <a:r>
              <a:rPr lang="fr-FR" dirty="0">
                <a:latin typeface="Century Gothic" panose="020B0502020202020204" pitchFamily="34" charset="0"/>
              </a:rPr>
              <a:t> and </a:t>
            </a:r>
            <a:r>
              <a:rPr lang="fr-FR" dirty="0" err="1">
                <a:latin typeface="Century Gothic" panose="020B0502020202020204" pitchFamily="34" charset="0"/>
              </a:rPr>
              <a:t>Bagozzi</a:t>
            </a:r>
            <a:r>
              <a:rPr lang="fr-FR" dirty="0">
                <a:latin typeface="Century Gothic" panose="020B0502020202020204" pitchFamily="34" charset="0"/>
              </a:rPr>
              <a:t>, 2000; </a:t>
            </a:r>
            <a:r>
              <a:rPr lang="fr-FR" dirty="0" err="1">
                <a:latin typeface="Century Gothic" panose="020B0502020202020204" pitchFamily="34" charset="0"/>
              </a:rPr>
              <a:t>Stokburger-Sauer</a:t>
            </a:r>
            <a:r>
              <a:rPr lang="fr-FR" dirty="0">
                <a:latin typeface="Century Gothic" panose="020B0502020202020204" pitchFamily="34" charset="0"/>
              </a:rPr>
              <a:t> et al., 2012)</a:t>
            </a:r>
          </a:p>
          <a:p>
            <a:pPr>
              <a:buFontTx/>
              <a:buChar char="-"/>
            </a:pP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C38DEF-4D23-C340-B176-7C9809D2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833526"/>
            <a:ext cx="1905000" cy="1066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D2BF04-C3A3-EB45-AE9F-85F092A37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535" y="5230668"/>
            <a:ext cx="766925" cy="766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ECF70EA-A6D1-D04F-B10E-CC8D1E9CB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278" y="4731230"/>
            <a:ext cx="716718" cy="6793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65ED77-79D8-504B-AF61-D22E87A43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213" y="4152153"/>
            <a:ext cx="750527" cy="7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7305F-B382-6943-BA2E-FCDE0759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1369204"/>
            <a:ext cx="7795260" cy="456057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b="1" cap="small" dirty="0">
                <a:latin typeface="Century Gothic" panose="020B0502020202020204" pitchFamily="34" charset="0"/>
              </a:rPr>
              <a:t> Commercial brands vs place brands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97B026A-1A15-5D4E-BBE7-CB381A289F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200500"/>
              </p:ext>
            </p:extLst>
          </p:nvPr>
        </p:nvGraphicFramePr>
        <p:xfrm>
          <a:off x="325755" y="1841038"/>
          <a:ext cx="8492490" cy="293458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861484">
                  <a:extLst>
                    <a:ext uri="{9D8B030D-6E8A-4147-A177-3AD203B41FA5}">
                      <a16:colId xmlns:a16="http://schemas.microsoft.com/office/drawing/2014/main" val="3595621049"/>
                    </a:ext>
                  </a:extLst>
                </a:gridCol>
                <a:gridCol w="2830531">
                  <a:extLst>
                    <a:ext uri="{9D8B030D-6E8A-4147-A177-3AD203B41FA5}">
                      <a16:colId xmlns:a16="http://schemas.microsoft.com/office/drawing/2014/main" val="3723627921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877069847"/>
                    </a:ext>
                  </a:extLst>
                </a:gridCol>
              </a:tblGrid>
              <a:tr h="441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Commercial brands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entury Gothic" panose="020B0502020202020204" pitchFamily="34" charset="0"/>
                        </a:rPr>
                        <a:t>Excluding consumers</a:t>
                      </a:r>
                      <a:endParaRPr lang="fr-FR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Place brands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entury Gothic" panose="020B0502020202020204" pitchFamily="34" charset="0"/>
                        </a:rPr>
                        <a:t>Including consumers</a:t>
                      </a:r>
                      <a:endParaRPr lang="fr-FR" sz="14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34267"/>
                  </a:ext>
                </a:extLst>
              </a:tr>
              <a:tr h="778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Ownership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Owned by a </a:t>
                      </a: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private company</a:t>
                      </a:r>
                      <a:endParaRPr lang="fr-FR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Owned by </a:t>
                      </a: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the place itself</a:t>
                      </a: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: public authority or democratically designed by the residents of the place.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01449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Aim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Serving </a:t>
                      </a: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stakeholders’ financial interests</a:t>
                      </a:r>
                      <a:endParaRPr lang="fr-FR" sz="14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Serving the </a:t>
                      </a: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public good</a:t>
                      </a: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, including the interests of several stakeholders living in the place (local firms and residents)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362318"/>
                  </a:ext>
                </a:extLst>
              </a:tr>
              <a:tr h="948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Inclusion level of the target in the branded entity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Target excluded </a:t>
                      </a: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from the brand itself.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Top down approach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entury Gothic" panose="020B0502020202020204" pitchFamily="34" charset="0"/>
                        </a:rPr>
                        <a:t>Target is part of the brand </a:t>
                      </a: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creation process: Place is embodied in actors such as residents, local firms, tourists.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Century Gothic" panose="020B0502020202020204" pitchFamily="34" charset="0"/>
                        </a:rPr>
                        <a:t>Bottom-up approach</a:t>
                      </a:r>
                      <a:endParaRPr lang="fr-FR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88605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E95D72B-579C-2B4B-967A-BD474C340A30}"/>
              </a:ext>
            </a:extLst>
          </p:cNvPr>
          <p:cNvSpPr/>
          <p:nvPr/>
        </p:nvSpPr>
        <p:spPr>
          <a:xfrm>
            <a:off x="0" y="-23811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C8163C4-7DD7-1A4E-B977-32F5BB95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15"/>
            <a:ext cx="7886700" cy="1325563"/>
          </a:xfrm>
        </p:spPr>
        <p:txBody>
          <a:bodyPr/>
          <a:lstStyle/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Theoretical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Background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3F96481-A9F7-184D-A851-FBE997BE346D}"/>
              </a:ext>
            </a:extLst>
          </p:cNvPr>
          <p:cNvSpPr txBox="1">
            <a:spLocks/>
          </p:cNvSpPr>
          <p:nvPr/>
        </p:nvSpPr>
        <p:spPr>
          <a:xfrm>
            <a:off x="434340" y="5049058"/>
            <a:ext cx="8709660" cy="1590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CBI as the “</a:t>
            </a:r>
            <a:r>
              <a:rPr lang="fr-FR" dirty="0" err="1">
                <a:latin typeface="Century Gothic" panose="020B0502020202020204" pitchFamily="34" charset="0"/>
              </a:rPr>
              <a:t>consumer's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perceived</a:t>
            </a:r>
            <a:r>
              <a:rPr lang="fr-FR" dirty="0">
                <a:latin typeface="Century Gothic" panose="020B0502020202020204" pitchFamily="34" charset="0"/>
              </a:rPr>
              <a:t> state of </a:t>
            </a:r>
            <a:r>
              <a:rPr lang="fr-FR" dirty="0" err="1">
                <a:latin typeface="Century Gothic" panose="020B0502020202020204" pitchFamily="34" charset="0"/>
              </a:rPr>
              <a:t>oneness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a brand” (</a:t>
            </a:r>
            <a:r>
              <a:rPr lang="fr-FR" dirty="0" err="1">
                <a:latin typeface="Century Gothic" panose="020B0502020202020204" pitchFamily="34" charset="0"/>
              </a:rPr>
              <a:t>Stokburger-Sauer</a:t>
            </a:r>
            <a:r>
              <a:rPr lang="fr-FR" dirty="0">
                <a:latin typeface="Century Gothic" panose="020B0502020202020204" pitchFamily="34" charset="0"/>
              </a:rPr>
              <a:t> et al., 2012, p. 407)=&gt; the </a:t>
            </a:r>
            <a:r>
              <a:rPr lang="fr-FR" dirty="0" err="1">
                <a:latin typeface="Century Gothic" panose="020B0502020202020204" pitchFamily="34" charset="0"/>
              </a:rPr>
              <a:t>brand’s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ability</a:t>
            </a:r>
            <a:r>
              <a:rPr lang="fr-FR" b="1" dirty="0">
                <a:latin typeface="Century Gothic" panose="020B0502020202020204" pitchFamily="34" charset="0"/>
              </a:rPr>
              <a:t> to </a:t>
            </a:r>
            <a:r>
              <a:rPr lang="fr-FR" b="1" dirty="0" err="1">
                <a:latin typeface="Century Gothic" panose="020B0502020202020204" pitchFamily="34" charset="0"/>
              </a:rPr>
              <a:t>include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consumers</a:t>
            </a:r>
            <a:r>
              <a:rPr lang="fr-FR" b="1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is</a:t>
            </a:r>
            <a:r>
              <a:rPr lang="fr-FR" b="1" dirty="0">
                <a:latin typeface="Century Gothic" panose="020B0502020202020204" pitchFamily="34" charset="0"/>
              </a:rPr>
              <a:t> at the </a:t>
            </a:r>
            <a:r>
              <a:rPr lang="fr-FR" b="1" dirty="0" err="1">
                <a:latin typeface="Century Gothic" panose="020B0502020202020204" pitchFamily="34" charset="0"/>
              </a:rPr>
              <a:t>core</a:t>
            </a:r>
            <a:r>
              <a:rPr lang="fr-FR" b="1" dirty="0">
                <a:latin typeface="Century Gothic" panose="020B0502020202020204" pitchFamily="34" charset="0"/>
              </a:rPr>
              <a:t> of CBI </a:t>
            </a:r>
            <a:r>
              <a:rPr lang="fr-FR" b="1" dirty="0" err="1">
                <a:latin typeface="Century Gothic" panose="020B0502020202020204" pitchFamily="34" charset="0"/>
              </a:rPr>
              <a:t>development</a:t>
            </a:r>
            <a:endParaRPr lang="fr-FR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b="1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H1: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Residents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identify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place brands more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strongly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than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 commercial brands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7B7E70-E615-614C-AED8-B830765D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841038"/>
            <a:ext cx="722085" cy="4061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836FAC-032F-DB49-90C9-BBBD9B11E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9" t="13858" r="2411" b="13536"/>
          <a:stretch/>
        </p:blipFill>
        <p:spPr>
          <a:xfrm>
            <a:off x="5130799" y="1841038"/>
            <a:ext cx="736601" cy="4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2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DE50B9-8294-B34B-A5A8-E0ED7EC6CA5B}"/>
              </a:ext>
            </a:extLst>
          </p:cNvPr>
          <p:cNvSpPr/>
          <p:nvPr/>
        </p:nvSpPr>
        <p:spPr>
          <a:xfrm>
            <a:off x="0" y="-23811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D63395F-0D3A-E34E-BE4B-D9E07FFAABAF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Research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Model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393B7C8-E4E2-6B4A-BD7E-24769234A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497330"/>
            <a:ext cx="733806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cap="small" dirty="0">
                <a:latin typeface="Century Gothic" panose="020B0502020202020204" pitchFamily="34" charset="0"/>
              </a:rPr>
              <a:t> Focus on place brands</a:t>
            </a:r>
          </a:p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Place brands varie </a:t>
            </a:r>
            <a:r>
              <a:rPr lang="fr-FR" dirty="0" err="1">
                <a:latin typeface="Century Gothic" panose="020B0502020202020204" pitchFamily="34" charset="0"/>
              </a:rPr>
              <a:t>along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their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capacity</a:t>
            </a:r>
            <a:r>
              <a:rPr lang="fr-FR" dirty="0">
                <a:latin typeface="Century Gothic" panose="020B0502020202020204" pitchFamily="34" charset="0"/>
              </a:rPr>
              <a:t> to </a:t>
            </a:r>
            <a:r>
              <a:rPr lang="fr-FR" dirty="0" err="1">
                <a:latin typeface="Century Gothic" panose="020B0502020202020204" pitchFamily="34" charset="0"/>
              </a:rPr>
              <a:t>empower</a:t>
            </a:r>
            <a:r>
              <a:rPr lang="fr-FR" dirty="0">
                <a:latin typeface="Century Gothic" panose="020B0502020202020204" pitchFamily="34" charset="0"/>
              </a:rPr>
              <a:t> :</a:t>
            </a:r>
          </a:p>
          <a:p>
            <a:pPr>
              <a:buFontTx/>
              <a:buChar char="-"/>
            </a:pPr>
            <a:r>
              <a:rPr lang="fr-FR" sz="1600" b="1" dirty="0">
                <a:latin typeface="Century Gothic" panose="020B0502020202020204" pitchFamily="34" charset="0"/>
              </a:rPr>
              <a:t>non-participative place brands</a:t>
            </a:r>
            <a:r>
              <a:rPr lang="fr-FR" sz="1600" dirty="0">
                <a:latin typeface="Century Gothic" panose="020B0502020202020204" pitchFamily="34" charset="0"/>
              </a:rPr>
              <a:t>: </a:t>
            </a:r>
            <a:r>
              <a:rPr lang="fr-FR" sz="1600" dirty="0" err="1">
                <a:latin typeface="Century Gothic" panose="020B0502020202020204" pitchFamily="34" charset="0"/>
              </a:rPr>
              <a:t>traditionnal</a:t>
            </a:r>
            <a:r>
              <a:rPr lang="fr-FR" sz="1600" dirty="0">
                <a:latin typeface="Century Gothic" panose="020B0502020202020204" pitchFamily="34" charset="0"/>
              </a:rPr>
              <a:t> place </a:t>
            </a:r>
            <a:r>
              <a:rPr lang="fr-FR" sz="1600" dirty="0" err="1">
                <a:latin typeface="Century Gothic" panose="020B0502020202020204" pitchFamily="34" charset="0"/>
              </a:rPr>
              <a:t>name</a:t>
            </a:r>
            <a:r>
              <a:rPr lang="fr-FR" sz="1600" dirty="0">
                <a:latin typeface="Century Gothic" panose="020B0502020202020204" pitchFamily="34" charset="0"/>
              </a:rPr>
              <a:t> and logo efforts</a:t>
            </a:r>
          </a:p>
          <a:p>
            <a:pPr>
              <a:buFontTx/>
              <a:buChar char="-"/>
            </a:pPr>
            <a:r>
              <a:rPr lang="fr-FR" sz="1600" b="1" dirty="0">
                <a:latin typeface="Century Gothic" panose="020B0502020202020204" pitchFamily="34" charset="0"/>
              </a:rPr>
              <a:t>Participative place brands </a:t>
            </a:r>
            <a:r>
              <a:rPr lang="fr-FR" sz="1600" dirty="0">
                <a:latin typeface="Century Gothic" panose="020B0502020202020204" pitchFamily="34" charset="0"/>
              </a:rPr>
              <a:t>: </a:t>
            </a:r>
            <a:r>
              <a:rPr lang="fr-FR" sz="1600" dirty="0" err="1">
                <a:latin typeface="Century Gothic" panose="020B0502020202020204" pitchFamily="34" charset="0"/>
              </a:rPr>
              <a:t>Specific</a:t>
            </a:r>
            <a:r>
              <a:rPr lang="fr-FR" sz="1600" dirty="0">
                <a:latin typeface="Century Gothic" panose="020B0502020202020204" pitchFamily="34" charset="0"/>
              </a:rPr>
              <a:t> place brands </a:t>
            </a:r>
            <a:r>
              <a:rPr lang="fr-FR" sz="1600" dirty="0" err="1">
                <a:latin typeface="Century Gothic" panose="020B0502020202020204" pitchFamily="34" charset="0"/>
              </a:rPr>
              <a:t>dedicated</a:t>
            </a:r>
            <a:r>
              <a:rPr lang="fr-FR" sz="1600" dirty="0">
                <a:latin typeface="Century Gothic" panose="020B0502020202020204" pitchFamily="34" charset="0"/>
              </a:rPr>
              <a:t> to effective </a:t>
            </a:r>
            <a:r>
              <a:rPr lang="fr-FR" sz="1600" dirty="0" err="1">
                <a:latin typeface="Century Gothic" panose="020B0502020202020204" pitchFamily="34" charset="0"/>
              </a:rPr>
              <a:t>integrative</a:t>
            </a:r>
            <a:r>
              <a:rPr lang="fr-FR" sz="1600" dirty="0">
                <a:latin typeface="Century Gothic" panose="020B0502020202020204" pitchFamily="34" charset="0"/>
              </a:rPr>
              <a:t> marketing communications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B54E4B-912B-CB4C-8254-35B2DF1C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2011680"/>
            <a:ext cx="876300" cy="8763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BE89A1-A8A7-924D-A31A-DD59B2F57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90" y="2809802"/>
            <a:ext cx="1005840" cy="754380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2303233F-B564-BF4C-82FD-8C6635CF5796}"/>
              </a:ext>
            </a:extLst>
          </p:cNvPr>
          <p:cNvSpPr txBox="1">
            <a:spLocks/>
          </p:cNvSpPr>
          <p:nvPr/>
        </p:nvSpPr>
        <p:spPr>
          <a:xfrm>
            <a:off x="377190" y="3441346"/>
            <a:ext cx="8641080" cy="65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H2: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Residents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identify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participative place brands more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strongly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than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non-participative place brands.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D0825DE-6632-A841-AC37-458C2E723779}"/>
              </a:ext>
            </a:extLst>
          </p:cNvPr>
          <p:cNvSpPr txBox="1">
            <a:spLocks/>
          </p:cNvSpPr>
          <p:nvPr/>
        </p:nvSpPr>
        <p:spPr>
          <a:xfrm>
            <a:off x="1485900" y="4094834"/>
            <a:ext cx="733806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fr-FR" b="1" cap="small" dirty="0">
                <a:latin typeface="Century Gothic" panose="020B0502020202020204" pitchFamily="34" charset="0"/>
              </a:rPr>
              <a:t> Focus on commercial brands</a:t>
            </a:r>
          </a:p>
          <a:p>
            <a:pPr marL="0" indent="0">
              <a:buNone/>
            </a:pPr>
            <a:r>
              <a:rPr lang="fr-FR" dirty="0">
                <a:latin typeface="Century Gothic" panose="020B0502020202020204" pitchFamily="34" charset="0"/>
              </a:rPr>
              <a:t>Commercial brands varie </a:t>
            </a:r>
            <a:r>
              <a:rPr lang="fr-FR" dirty="0" err="1">
                <a:latin typeface="Century Gothic" panose="020B0502020202020204" pitchFamily="34" charset="0"/>
              </a:rPr>
              <a:t>along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their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geographical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proximity</a:t>
            </a:r>
            <a:r>
              <a:rPr lang="fr-FR" dirty="0">
                <a:latin typeface="Century Gothic" panose="020B0502020202020204" pitchFamily="34" charset="0"/>
              </a:rPr>
              <a:t> to consumer 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600" b="1" dirty="0">
                <a:latin typeface="Century Gothic" panose="020B0502020202020204" pitchFamily="34" charset="0"/>
              </a:rPr>
              <a:t>Global commercial brands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sz="1600" b="1" dirty="0">
                <a:latin typeface="Century Gothic" panose="020B0502020202020204" pitchFamily="34" charset="0"/>
              </a:rPr>
              <a:t>Local commercial brands</a:t>
            </a: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B705E04-ECE5-D643-A9C2-681C9E209EF5}"/>
              </a:ext>
            </a:extLst>
          </p:cNvPr>
          <p:cNvSpPr txBox="1">
            <a:spLocks/>
          </p:cNvSpPr>
          <p:nvPr/>
        </p:nvSpPr>
        <p:spPr>
          <a:xfrm>
            <a:off x="377190" y="5962650"/>
            <a:ext cx="8641080" cy="65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H3: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Residents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identify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local commercial brands more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strongly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than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fr-FR" sz="1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with</a:t>
            </a:r>
            <a:r>
              <a:rPr lang="fr-FR" sz="1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global commercial brands.</a:t>
            </a:r>
          </a:p>
          <a:p>
            <a:pPr marL="0" indent="0">
              <a:buNone/>
            </a:pPr>
            <a:endParaRPr lang="fr-FR" sz="1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119641F-BFB0-304C-A1A3-BF83327B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86" y="4716181"/>
            <a:ext cx="539287" cy="5392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645BC8F-1948-7D4D-93A7-7BF85E214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80" y="5327474"/>
            <a:ext cx="996950" cy="6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25E0E-D560-D740-8645-EEDCBB521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4530"/>
            <a:ext cx="4789170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Century Gothic" panose="020B0502020202020204" pitchFamily="34" charset="0"/>
              </a:rPr>
              <a:t> In </a:t>
            </a:r>
            <a:r>
              <a:rPr lang="fr-FR" dirty="0" err="1">
                <a:latin typeface="Century Gothic" panose="020B0502020202020204" pitchFamily="34" charset="0"/>
              </a:rPr>
              <a:t>this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research</a:t>
            </a:r>
            <a:r>
              <a:rPr lang="fr-FR" dirty="0">
                <a:latin typeface="Century Gothic" panose="020B0502020202020204" pitchFamily="34" charset="0"/>
              </a:rPr>
              <a:t>, </a:t>
            </a:r>
            <a:r>
              <a:rPr lang="fr-FR" dirty="0" err="1">
                <a:latin typeface="Century Gothic" panose="020B0502020202020204" pitchFamily="34" charset="0"/>
              </a:rPr>
              <a:t>conducted</a:t>
            </a:r>
            <a:r>
              <a:rPr lang="fr-FR" dirty="0">
                <a:latin typeface="Century Gothic" panose="020B0502020202020204" pitchFamily="34" charset="0"/>
              </a:rPr>
              <a:t> in France, </a:t>
            </a:r>
            <a:r>
              <a:rPr lang="fr-FR" dirty="0" err="1">
                <a:latin typeface="Century Gothic" panose="020B0502020202020204" pitchFamily="34" charset="0"/>
              </a:rPr>
              <a:t>we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selected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latin typeface="Century Gothic" panose="020B0502020202020204" pitchFamily="34" charset="0"/>
              </a:rPr>
              <a:t>region</a:t>
            </a:r>
            <a:r>
              <a:rPr lang="fr-FR" b="1" dirty="0">
                <a:latin typeface="Century Gothic" panose="020B0502020202020204" pitchFamily="34" charset="0"/>
              </a:rPr>
              <a:t> brands </a:t>
            </a:r>
            <a:r>
              <a:rPr lang="fr-FR" dirty="0">
                <a:latin typeface="Century Gothic" panose="020B0502020202020204" pitchFamily="34" charset="0"/>
              </a:rPr>
              <a:t>as the focal place brands.</a:t>
            </a: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>
                <a:latin typeface="Century Gothic" panose="020B0502020202020204" pitchFamily="34" charset="0"/>
              </a:rPr>
              <a:t> A mixed </a:t>
            </a:r>
            <a:r>
              <a:rPr lang="fr-FR" dirty="0" err="1">
                <a:latin typeface="Century Gothic" panose="020B0502020202020204" pitchFamily="34" charset="0"/>
              </a:rPr>
              <a:t>method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approach</a:t>
            </a:r>
            <a:endParaRPr lang="fr-F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b="1" dirty="0" err="1">
                <a:latin typeface="Century Gothic" panose="020B0502020202020204" pitchFamily="34" charset="0"/>
              </a:rPr>
              <a:t>Study</a:t>
            </a:r>
            <a:r>
              <a:rPr lang="fr-FR" b="1" dirty="0">
                <a:latin typeface="Century Gothic" panose="020B0502020202020204" pitchFamily="34" charset="0"/>
              </a:rPr>
              <a:t> 1: explicit CBI</a:t>
            </a:r>
          </a:p>
          <a:p>
            <a:pPr marL="0" indent="0">
              <a:buNone/>
            </a:pPr>
            <a:r>
              <a:rPr lang="fr-FR" b="1" dirty="0" err="1">
                <a:latin typeface="Century Gothic" panose="020B0502020202020204" pitchFamily="34" charset="0"/>
              </a:rPr>
              <a:t>Study</a:t>
            </a:r>
            <a:r>
              <a:rPr lang="fr-FR" b="1" dirty="0">
                <a:latin typeface="Century Gothic" panose="020B0502020202020204" pitchFamily="34" charset="0"/>
              </a:rPr>
              <a:t> 2: </a:t>
            </a:r>
            <a:r>
              <a:rPr lang="fr-FR" b="1" dirty="0" err="1">
                <a:latin typeface="Century Gothic" panose="020B0502020202020204" pitchFamily="34" charset="0"/>
              </a:rPr>
              <a:t>implicit</a:t>
            </a:r>
            <a:r>
              <a:rPr lang="fr-FR" b="1" dirty="0">
                <a:latin typeface="Century Gothic" panose="020B0502020202020204" pitchFamily="34" charset="0"/>
              </a:rPr>
              <a:t> CBI</a:t>
            </a:r>
          </a:p>
          <a:p>
            <a:pPr marL="0" indent="0">
              <a:buNone/>
            </a:pPr>
            <a:endParaRPr lang="fr-FR" b="1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769EB-516F-9542-AB75-8DB662A5E401}"/>
              </a:ext>
            </a:extLst>
          </p:cNvPr>
          <p:cNvSpPr/>
          <p:nvPr/>
        </p:nvSpPr>
        <p:spPr>
          <a:xfrm>
            <a:off x="0" y="9915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CB45D37-6B6C-5649-9466-F3D24B997393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Method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161F5C-1E45-724D-B7F4-7E82FF07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910" y="3915411"/>
            <a:ext cx="1562100" cy="22675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6AEDE9-BE13-3142-930B-52CED583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610" y="1428454"/>
            <a:ext cx="3089910" cy="22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3AC0D-81C4-7F40-A731-53A530C15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419909"/>
            <a:ext cx="4240530" cy="136164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b="1" cap="small" dirty="0" err="1">
                <a:latin typeface="Century Gothic" panose="020B0502020202020204" pitchFamily="34" charset="0"/>
              </a:rPr>
              <a:t>Sample</a:t>
            </a:r>
            <a:r>
              <a:rPr lang="fr-FR" sz="1600" dirty="0">
                <a:latin typeface="Century Gothic" panose="020B0502020202020204" pitchFamily="34" charset="0"/>
              </a:rPr>
              <a:t>: 116 </a:t>
            </a:r>
            <a:r>
              <a:rPr lang="fr-FR" sz="1600" dirty="0" err="1">
                <a:latin typeface="Century Gothic" panose="020B0502020202020204" pitchFamily="34" charset="0"/>
              </a:rPr>
              <a:t>undergraduate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students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from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university</a:t>
            </a:r>
            <a:r>
              <a:rPr lang="fr-FR" sz="1600" dirty="0">
                <a:latin typeface="Century Gothic" panose="020B0502020202020204" pitchFamily="34" charset="0"/>
              </a:rPr>
              <a:t> of Lyon (M</a:t>
            </a:r>
            <a:r>
              <a:rPr lang="fr-FR" sz="1600" baseline="-25000" dirty="0">
                <a:latin typeface="Century Gothic" panose="020B0502020202020204" pitchFamily="34" charset="0"/>
              </a:rPr>
              <a:t>age</a:t>
            </a:r>
            <a:r>
              <a:rPr lang="fr-FR" sz="1600" dirty="0">
                <a:latin typeface="Century Gothic" panose="020B0502020202020204" pitchFamily="34" charset="0"/>
              </a:rPr>
              <a:t> = 20 </a:t>
            </a:r>
            <a:r>
              <a:rPr lang="fr-FR" sz="1600" dirty="0" err="1">
                <a:latin typeface="Century Gothic" panose="020B0502020202020204" pitchFamily="34" charset="0"/>
              </a:rPr>
              <a:t>years</a:t>
            </a:r>
            <a:r>
              <a:rPr lang="fr-FR" sz="1600" dirty="0">
                <a:latin typeface="Century Gothic" panose="020B0502020202020204" pitchFamily="34" charset="0"/>
              </a:rPr>
              <a:t>; 67% </a:t>
            </a:r>
            <a:r>
              <a:rPr lang="fr-FR" sz="1600" dirty="0" err="1">
                <a:latin typeface="Century Gothic" panose="020B0502020202020204" pitchFamily="34" charset="0"/>
              </a:rPr>
              <a:t>female</a:t>
            </a:r>
            <a:r>
              <a:rPr lang="fr-FR" sz="1600" dirty="0">
                <a:latin typeface="Century Gothic" panose="020B0502020202020204" pitchFamily="34" charset="0"/>
              </a:rPr>
              <a:t>). </a:t>
            </a:r>
          </a:p>
          <a:p>
            <a:pPr>
              <a:buFont typeface="Wingdings" pitchFamily="2" charset="2"/>
              <a:buChar char="q"/>
            </a:pPr>
            <a:r>
              <a:rPr lang="fr-FR" sz="1600" dirty="0">
                <a:latin typeface="Century Gothic" panose="020B0502020202020204" pitchFamily="34" charset="0"/>
              </a:rPr>
              <a:t> To </a:t>
            </a:r>
            <a:r>
              <a:rPr lang="fr-FR" sz="1600" dirty="0" err="1">
                <a:latin typeface="Century Gothic" panose="020B0502020202020204" pitchFamily="34" charset="0"/>
              </a:rPr>
              <a:t>measure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b="1" cap="small" dirty="0">
                <a:latin typeface="Century Gothic" panose="020B0502020202020204" pitchFamily="34" charset="0"/>
              </a:rPr>
              <a:t>CBI</a:t>
            </a:r>
            <a:r>
              <a:rPr lang="fr-FR" sz="1600" dirty="0">
                <a:latin typeface="Century Gothic" panose="020B0502020202020204" pitchFamily="34" charset="0"/>
              </a:rPr>
              <a:t>, </a:t>
            </a:r>
            <a:r>
              <a:rPr lang="fr-FR" sz="1600" dirty="0" err="1">
                <a:latin typeface="Century Gothic" panose="020B0502020202020204" pitchFamily="34" charset="0"/>
              </a:rPr>
              <a:t>we</a:t>
            </a:r>
            <a:r>
              <a:rPr lang="fr-FR" sz="1600" dirty="0">
                <a:latin typeface="Century Gothic" panose="020B0502020202020204" pitchFamily="34" charset="0"/>
              </a:rPr>
              <a:t> </a:t>
            </a:r>
            <a:r>
              <a:rPr lang="fr-FR" sz="1600" dirty="0" err="1">
                <a:latin typeface="Century Gothic" panose="020B0502020202020204" pitchFamily="34" charset="0"/>
              </a:rPr>
              <a:t>used</a:t>
            </a:r>
            <a:r>
              <a:rPr lang="fr-FR" sz="1600" dirty="0">
                <a:latin typeface="Century Gothic" panose="020B0502020202020204" pitchFamily="34" charset="0"/>
              </a:rPr>
              <a:t> Liu and </a:t>
            </a:r>
            <a:r>
              <a:rPr lang="fr-FR" sz="1600" dirty="0" err="1">
                <a:latin typeface="Century Gothic" panose="020B0502020202020204" pitchFamily="34" charset="0"/>
              </a:rPr>
              <a:t>Cal’s</a:t>
            </a:r>
            <a:r>
              <a:rPr lang="fr-FR" sz="1600" dirty="0">
                <a:latin typeface="Century Gothic" panose="020B0502020202020204" pitchFamily="34" charset="0"/>
              </a:rPr>
              <a:t> (2011)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EB0FC70-9578-8348-9536-EB3B9B28D04F}"/>
              </a:ext>
            </a:extLst>
          </p:cNvPr>
          <p:cNvGrpSpPr/>
          <p:nvPr/>
        </p:nvGrpSpPr>
        <p:grpSpPr>
          <a:xfrm>
            <a:off x="4800600" y="1724997"/>
            <a:ext cx="4218623" cy="981092"/>
            <a:chOff x="0" y="0"/>
            <a:chExt cx="5195254" cy="1156278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B4C617B-6E46-244B-A0C5-C496D4F1604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51705" cy="594995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93ADD88-A4E7-BA4F-BD01-84817396B080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09488" y="633673"/>
              <a:ext cx="4585766" cy="522605"/>
            </a:xfrm>
            <a:prstGeom prst="rect">
              <a:avLst/>
            </a:prstGeom>
          </p:spPr>
        </p:pic>
      </p:grp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3C1AA24-30E2-2F42-B359-37A2976EA8EF}"/>
              </a:ext>
            </a:extLst>
          </p:cNvPr>
          <p:cNvSpPr txBox="1">
            <a:spLocks/>
          </p:cNvSpPr>
          <p:nvPr/>
        </p:nvSpPr>
        <p:spPr>
          <a:xfrm>
            <a:off x="445770" y="2814372"/>
            <a:ext cx="857345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 sz="1600">
                <a:latin typeface="Century Gothic" panose="020B0502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fr-FR" dirty="0"/>
              <a:t> </a:t>
            </a:r>
            <a:r>
              <a:rPr lang="fr-FR" sz="2100" b="1" cap="small" dirty="0" err="1"/>
              <a:t>Results</a:t>
            </a:r>
            <a:endParaRPr lang="fr-FR" sz="2100" b="1" cap="small" dirty="0"/>
          </a:p>
          <a:p>
            <a:pPr>
              <a:buFont typeface="Wingdings" pitchFamily="2" charset="2"/>
              <a:buChar char="§"/>
            </a:pPr>
            <a:r>
              <a:rPr lang="fr-FR" b="1" dirty="0" err="1"/>
              <a:t>Residents</a:t>
            </a:r>
            <a:r>
              <a:rPr lang="fr-FR" b="1" dirty="0"/>
              <a:t> do not </a:t>
            </a:r>
            <a:r>
              <a:rPr lang="fr-FR" b="1" dirty="0" err="1"/>
              <a:t>identify</a:t>
            </a:r>
            <a:r>
              <a:rPr lang="fr-FR" b="1" dirty="0"/>
              <a:t> more </a:t>
            </a:r>
            <a:r>
              <a:rPr lang="fr-FR" b="1" dirty="0" err="1"/>
              <a:t>strongly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place brands relative to commercial brands</a:t>
            </a:r>
            <a:r>
              <a:rPr lang="fr-FR" dirty="0"/>
              <a:t> (</a:t>
            </a:r>
            <a:r>
              <a:rPr lang="fr-FR" dirty="0" err="1"/>
              <a:t>M</a:t>
            </a:r>
            <a:r>
              <a:rPr lang="fr-FR" baseline="-25000" dirty="0" err="1"/>
              <a:t>commercial</a:t>
            </a:r>
            <a:r>
              <a:rPr lang="fr-FR" baseline="-25000" dirty="0"/>
              <a:t> </a:t>
            </a:r>
            <a:r>
              <a:rPr lang="fr-FR" dirty="0"/>
              <a:t>= 43; </a:t>
            </a:r>
            <a:r>
              <a:rPr lang="fr-FR" dirty="0" err="1"/>
              <a:t>M</a:t>
            </a:r>
            <a:r>
              <a:rPr lang="fr-FR" baseline="-25000" dirty="0" err="1"/>
              <a:t>place</a:t>
            </a:r>
            <a:r>
              <a:rPr lang="fr-FR" dirty="0"/>
              <a:t> = 38.5; </a:t>
            </a:r>
            <a:r>
              <a:rPr lang="fr-FR" dirty="0" err="1"/>
              <a:t>t</a:t>
            </a:r>
            <a:r>
              <a:rPr lang="fr-FR" dirty="0"/>
              <a:t>(102) = 2.98, p = .182),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confirm</a:t>
            </a:r>
            <a:r>
              <a:rPr lang="fr-FR" dirty="0"/>
              <a:t> H1.</a:t>
            </a:r>
          </a:p>
          <a:p>
            <a:pPr>
              <a:buFont typeface="Wingdings" pitchFamily="2" charset="2"/>
              <a:buChar char="§"/>
            </a:pPr>
            <a:r>
              <a:rPr lang="fr-FR" b="1" dirty="0" err="1"/>
              <a:t>Residents</a:t>
            </a:r>
            <a:r>
              <a:rPr lang="fr-FR" b="1" dirty="0"/>
              <a:t> do not </a:t>
            </a:r>
            <a:r>
              <a:rPr lang="fr-FR" b="1" dirty="0" err="1"/>
              <a:t>identify</a:t>
            </a:r>
            <a:r>
              <a:rPr lang="fr-FR" b="1" dirty="0"/>
              <a:t> </a:t>
            </a:r>
            <a:r>
              <a:rPr lang="fr-FR" b="1" dirty="0" err="1"/>
              <a:t>significantly</a:t>
            </a:r>
            <a:r>
              <a:rPr lang="fr-FR" b="1" dirty="0"/>
              <a:t> more </a:t>
            </a:r>
            <a:r>
              <a:rPr lang="fr-FR" b="1" dirty="0" err="1"/>
              <a:t>strongly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participative place brands </a:t>
            </a:r>
            <a:r>
              <a:rPr lang="fr-FR" b="1" dirty="0" err="1"/>
              <a:t>compared</a:t>
            </a:r>
            <a:r>
              <a:rPr lang="fr-FR" b="1" dirty="0"/>
              <a:t> </a:t>
            </a:r>
            <a:r>
              <a:rPr lang="fr-FR" b="1" dirty="0" err="1"/>
              <a:t>with</a:t>
            </a:r>
            <a:r>
              <a:rPr lang="fr-FR" b="1" dirty="0"/>
              <a:t> non-participative place brands </a:t>
            </a:r>
            <a:r>
              <a:rPr lang="fr-FR" dirty="0"/>
              <a:t>(</a:t>
            </a:r>
            <a:r>
              <a:rPr lang="fr-FR" dirty="0" err="1"/>
              <a:t>M</a:t>
            </a:r>
            <a:r>
              <a:rPr lang="fr-FR" baseline="-25000" dirty="0" err="1"/>
              <a:t>participative</a:t>
            </a:r>
            <a:r>
              <a:rPr lang="fr-FR" dirty="0"/>
              <a:t> =39.76; </a:t>
            </a:r>
            <a:r>
              <a:rPr lang="fr-FR" dirty="0" err="1"/>
              <a:t>M</a:t>
            </a:r>
            <a:r>
              <a:rPr lang="fr-FR" baseline="-25000" dirty="0" err="1"/>
              <a:t>non</a:t>
            </a:r>
            <a:r>
              <a:rPr lang="fr-FR" baseline="-25000" dirty="0"/>
              <a:t>-participative</a:t>
            </a:r>
            <a:r>
              <a:rPr lang="fr-FR" dirty="0"/>
              <a:t> =39.76; </a:t>
            </a:r>
            <a:r>
              <a:rPr lang="fr-FR" dirty="0" err="1"/>
              <a:t>t</a:t>
            </a:r>
            <a:r>
              <a:rPr lang="fr-FR" dirty="0"/>
              <a:t>(69) = 6.72, p = .549),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not </a:t>
            </a:r>
            <a:r>
              <a:rPr lang="fr-FR" dirty="0" err="1"/>
              <a:t>confirm</a:t>
            </a:r>
            <a:r>
              <a:rPr lang="fr-FR" dirty="0"/>
              <a:t> H2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AD43E8-5F89-1C49-9952-BE675CBF9D2A}"/>
              </a:ext>
            </a:extLst>
          </p:cNvPr>
          <p:cNvSpPr/>
          <p:nvPr/>
        </p:nvSpPr>
        <p:spPr>
          <a:xfrm>
            <a:off x="0" y="9915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8F9BDED-AAFC-3F4C-BB10-B76099A578E7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Study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1: explicit CBI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DC6CE92-47B2-E24B-A40B-F7456C95F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0" y="4586790"/>
            <a:ext cx="2875279" cy="2071587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F543D97-A974-AA4F-9B17-8B1C96D151FC}"/>
              </a:ext>
            </a:extLst>
          </p:cNvPr>
          <p:cNvSpPr txBox="1">
            <a:spLocks/>
          </p:cNvSpPr>
          <p:nvPr/>
        </p:nvSpPr>
        <p:spPr>
          <a:xfrm>
            <a:off x="445770" y="4885188"/>
            <a:ext cx="4849743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q"/>
              <a:defRPr sz="1600">
                <a:latin typeface="Century Gothic" panose="020B0502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buFont typeface="Wingdings" pitchFamily="2" charset="2"/>
              <a:buChar char="§"/>
            </a:pPr>
            <a:r>
              <a:rPr lang="fr-FR" dirty="0" err="1"/>
              <a:t>Contrary</a:t>
            </a:r>
            <a:r>
              <a:rPr lang="fr-FR" dirty="0"/>
              <a:t> to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prediction</a:t>
            </a:r>
            <a:r>
              <a:rPr lang="fr-FR" dirty="0"/>
              <a:t> in H3, </a:t>
            </a:r>
            <a:r>
              <a:rPr lang="fr-FR" dirty="0" err="1"/>
              <a:t>respondents</a:t>
            </a:r>
            <a:r>
              <a:rPr lang="fr-FR" dirty="0"/>
              <a:t> </a:t>
            </a:r>
            <a:r>
              <a:rPr lang="fr-FR" dirty="0" err="1"/>
              <a:t>identify</a:t>
            </a:r>
            <a:r>
              <a:rPr lang="fr-FR" dirty="0"/>
              <a:t> </a:t>
            </a:r>
            <a:r>
              <a:rPr lang="fr-FR" dirty="0" err="1"/>
              <a:t>significantly</a:t>
            </a:r>
            <a:r>
              <a:rPr lang="fr-FR" dirty="0"/>
              <a:t> more </a:t>
            </a:r>
            <a:r>
              <a:rPr lang="fr-FR" dirty="0" err="1"/>
              <a:t>strongly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global commercial brands </a:t>
            </a:r>
            <a:r>
              <a:rPr lang="fr-FR" dirty="0" err="1"/>
              <a:t>than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local commercial brands (</a:t>
            </a:r>
            <a:r>
              <a:rPr lang="fr-FR" dirty="0" err="1"/>
              <a:t>M</a:t>
            </a:r>
            <a:r>
              <a:rPr lang="fr-FR" baseline="-25000" dirty="0" err="1"/>
              <a:t>global</a:t>
            </a:r>
            <a:r>
              <a:rPr lang="fr-FR" dirty="0"/>
              <a:t> = 51.25; </a:t>
            </a:r>
            <a:r>
              <a:rPr lang="fr-FR" dirty="0" err="1"/>
              <a:t>M</a:t>
            </a:r>
            <a:r>
              <a:rPr lang="fr-FR" baseline="-25000" dirty="0" err="1"/>
              <a:t>local</a:t>
            </a:r>
            <a:r>
              <a:rPr lang="fr-FR" baseline="-25000" dirty="0"/>
              <a:t> </a:t>
            </a:r>
            <a:r>
              <a:rPr lang="fr-FR" dirty="0"/>
              <a:t>= 18.35; </a:t>
            </a:r>
            <a:r>
              <a:rPr lang="fr-FR" dirty="0" err="1"/>
              <a:t>t</a:t>
            </a:r>
            <a:r>
              <a:rPr lang="fr-FR" dirty="0"/>
              <a:t>(47) = 7.22, p = .001).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FDB1BF-9279-E94E-A36F-1183CD04E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1562735"/>
            <a:ext cx="528066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cap="small" dirty="0" err="1">
                <a:latin typeface="Century Gothic" panose="020B0502020202020204" pitchFamily="34" charset="0"/>
              </a:rPr>
              <a:t>Implicit</a:t>
            </a:r>
            <a:r>
              <a:rPr lang="fr-FR" b="1" cap="small" dirty="0">
                <a:latin typeface="Century Gothic" panose="020B0502020202020204" pitchFamily="34" charset="0"/>
              </a:rPr>
              <a:t> Association Test</a:t>
            </a:r>
          </a:p>
          <a:p>
            <a:pPr marL="0" indent="0">
              <a:buNone/>
            </a:pPr>
            <a:r>
              <a:rPr lang="fr-FR" sz="1800" dirty="0" err="1">
                <a:latin typeface="Century Gothic" panose="020B0502020202020204" pitchFamily="34" charset="0"/>
              </a:rPr>
              <a:t>we</a:t>
            </a:r>
            <a:r>
              <a:rPr lang="fr-FR" sz="1800" dirty="0">
                <a:latin typeface="Century Gothic" panose="020B0502020202020204" pitchFamily="34" charset="0"/>
              </a:rPr>
              <a:t> examine the </a:t>
            </a:r>
            <a:r>
              <a:rPr lang="fr-FR" sz="1800" dirty="0" err="1">
                <a:latin typeface="Century Gothic" panose="020B0502020202020204" pitchFamily="34" charset="0"/>
              </a:rPr>
              <a:t>strength</a:t>
            </a:r>
            <a:r>
              <a:rPr lang="fr-FR" sz="1800" dirty="0">
                <a:latin typeface="Century Gothic" panose="020B0502020202020204" pitchFamily="34" charset="0"/>
              </a:rPr>
              <a:t> of the association </a:t>
            </a:r>
            <a:r>
              <a:rPr lang="fr-FR" sz="1800" dirty="0" err="1">
                <a:latin typeface="Century Gothic" panose="020B0502020202020204" pitchFamily="34" charset="0"/>
              </a:rPr>
              <a:t>between</a:t>
            </a:r>
            <a:r>
              <a:rPr lang="fr-FR" sz="1800" dirty="0">
                <a:latin typeface="Century Gothic" panose="020B0502020202020204" pitchFamily="34" charset="0"/>
              </a:rPr>
              <a:t> concepts (place/commercial brands) and </a:t>
            </a:r>
            <a:r>
              <a:rPr lang="fr-FR" sz="1800" dirty="0" err="1">
                <a:latin typeface="Century Gothic" panose="020B0502020202020204" pitchFamily="34" charset="0"/>
              </a:rPr>
              <a:t>attributes</a:t>
            </a:r>
            <a:r>
              <a:rPr lang="fr-FR" sz="1800" dirty="0">
                <a:latin typeface="Century Gothic" panose="020B0502020202020204" pitchFamily="34" charset="0"/>
              </a:rPr>
              <a:t> (self/</a:t>
            </a:r>
            <a:r>
              <a:rPr lang="fr-FR" sz="1800" dirty="0" err="1">
                <a:latin typeface="Century Gothic" panose="020B0502020202020204" pitchFamily="34" charset="0"/>
              </a:rPr>
              <a:t>other</a:t>
            </a:r>
            <a:r>
              <a:rPr lang="fr-FR" sz="1800" dirty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r>
              <a:rPr lang="fr-FR" b="1" cap="small" dirty="0"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b="1" cap="small" dirty="0" err="1">
                <a:latin typeface="Century Gothic" panose="020B0502020202020204" pitchFamily="34" charset="0"/>
              </a:rPr>
              <a:t>Sample</a:t>
            </a:r>
            <a:endParaRPr lang="fr-FR" b="1" cap="small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Century Gothic" panose="020B0502020202020204" pitchFamily="34" charset="0"/>
              </a:rPr>
              <a:t>228 French </a:t>
            </a:r>
            <a:r>
              <a:rPr lang="fr-FR" sz="1800" dirty="0" err="1">
                <a:latin typeface="Century Gothic" panose="020B0502020202020204" pitchFamily="34" charset="0"/>
              </a:rPr>
              <a:t>undergraduate</a:t>
            </a:r>
            <a:r>
              <a:rPr lang="fr-FR" sz="1800" dirty="0">
                <a:latin typeface="Century Gothic" panose="020B0502020202020204" pitchFamily="34" charset="0"/>
              </a:rPr>
              <a:t> participants (Mage = 21 </a:t>
            </a:r>
            <a:r>
              <a:rPr lang="fr-FR" sz="1800" dirty="0" err="1">
                <a:latin typeface="Century Gothic" panose="020B0502020202020204" pitchFamily="34" charset="0"/>
              </a:rPr>
              <a:t>years</a:t>
            </a:r>
            <a:r>
              <a:rPr lang="fr-FR" sz="1800" dirty="0">
                <a:latin typeface="Century Gothic" panose="020B0502020202020204" pitchFamily="34" charset="0"/>
              </a:rPr>
              <a:t>, 56% </a:t>
            </a:r>
            <a:r>
              <a:rPr lang="fr-FR" sz="1800" dirty="0" err="1">
                <a:latin typeface="Century Gothic" panose="020B0502020202020204" pitchFamily="34" charset="0"/>
              </a:rPr>
              <a:t>female</a:t>
            </a:r>
            <a:r>
              <a:rPr lang="fr-FR" sz="1800" dirty="0">
                <a:latin typeface="Century Gothic" panose="020B0502020202020204" pitchFamily="34" charset="0"/>
              </a:rPr>
              <a:t>) came </a:t>
            </a:r>
            <a:r>
              <a:rPr lang="fr-FR" sz="1800" dirty="0" err="1">
                <a:latin typeface="Century Gothic" panose="020B0502020202020204" pitchFamily="34" charset="0"/>
              </a:rPr>
              <a:t>from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three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different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universities</a:t>
            </a:r>
            <a:r>
              <a:rPr lang="fr-FR" sz="1800" dirty="0">
                <a:latin typeface="Century Gothic" panose="020B0502020202020204" pitchFamily="34" charset="0"/>
              </a:rPr>
              <a:t>, in </a:t>
            </a:r>
            <a:r>
              <a:rPr lang="fr-FR" sz="1800" dirty="0" err="1">
                <a:latin typeface="Century Gothic" panose="020B0502020202020204" pitchFamily="34" charset="0"/>
              </a:rPr>
              <a:t>three</a:t>
            </a:r>
            <a:r>
              <a:rPr lang="fr-FR" sz="1800" dirty="0">
                <a:latin typeface="Century Gothic" panose="020B0502020202020204" pitchFamily="34" charset="0"/>
              </a:rPr>
              <a:t> </a:t>
            </a:r>
            <a:r>
              <a:rPr lang="fr-FR" sz="1800" dirty="0" err="1">
                <a:latin typeface="Century Gothic" panose="020B0502020202020204" pitchFamily="34" charset="0"/>
              </a:rPr>
              <a:t>different</a:t>
            </a:r>
            <a:r>
              <a:rPr lang="fr-FR" sz="1800" dirty="0">
                <a:latin typeface="Century Gothic" panose="020B0502020202020204" pitchFamily="34" charset="0"/>
              </a:rPr>
              <a:t> French </a:t>
            </a:r>
            <a:r>
              <a:rPr lang="fr-FR" sz="1800" dirty="0" err="1">
                <a:latin typeface="Century Gothic" panose="020B0502020202020204" pitchFamily="34" charset="0"/>
              </a:rPr>
              <a:t>regions</a:t>
            </a:r>
            <a:endParaRPr lang="fr-F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8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3BDFC3-16D5-7E4F-8041-9C720DA4653F}"/>
              </a:ext>
            </a:extLst>
          </p:cNvPr>
          <p:cNvSpPr/>
          <p:nvPr/>
        </p:nvSpPr>
        <p:spPr>
          <a:xfrm>
            <a:off x="0" y="9915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E685207-FCC1-C248-9B88-7D50C80A8B5E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Study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2: </a:t>
            </a:r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Implicit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CBI</a:t>
            </a: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0A1F1B26-DF42-B94B-BA5A-0895D072C4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2" b="1"/>
          <a:stretch/>
        </p:blipFill>
        <p:spPr>
          <a:xfrm>
            <a:off x="537210" y="5193892"/>
            <a:ext cx="2334944" cy="1440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2F90F47-486E-7045-9637-F704C080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340" y="5465668"/>
            <a:ext cx="2355850" cy="132968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D4F7E1E-F816-0748-9302-3589E07D3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40" y="5465668"/>
            <a:ext cx="2355850" cy="1336909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D92605AF-C551-A045-88E7-C186C9C80259}"/>
              </a:ext>
            </a:extLst>
          </p:cNvPr>
          <p:cNvSpPr txBox="1">
            <a:spLocks/>
          </p:cNvSpPr>
          <p:nvPr/>
        </p:nvSpPr>
        <p:spPr>
          <a:xfrm>
            <a:off x="4295140" y="4948566"/>
            <a:ext cx="52806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fr-FR" b="1" cap="small" dirty="0">
                <a:latin typeface="Century Gothic" panose="020B0502020202020204" pitchFamily="34" charset="0"/>
              </a:rPr>
              <a:t> </a:t>
            </a:r>
            <a:r>
              <a:rPr lang="fr-FR" b="1" cap="small" dirty="0" err="1">
                <a:latin typeface="Century Gothic" panose="020B0502020202020204" pitchFamily="34" charset="0"/>
              </a:rPr>
              <a:t>Procedure</a:t>
            </a:r>
            <a:endParaRPr lang="fr-FR" b="1" cap="small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latin typeface="Century Gothic" panose="020B0502020202020204" pitchFamily="34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000C34D3-6E7C-1242-A491-043E4EF14DDF}"/>
              </a:ext>
            </a:extLst>
          </p:cNvPr>
          <p:cNvPicPr/>
          <p:nvPr/>
        </p:nvPicPr>
        <p:blipFill rotWithShape="1">
          <a:blip r:embed="rId5"/>
          <a:srcRect l="40922" t="30392" r="27421" b="10980"/>
          <a:stretch/>
        </p:blipFill>
        <p:spPr bwMode="auto">
          <a:xfrm>
            <a:off x="5508625" y="1231306"/>
            <a:ext cx="3504565" cy="365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1940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ED1383-272E-8642-AC4B-AD5336315E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0592" y="5242415"/>
            <a:ext cx="7299008" cy="1343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C941A1-7482-9A44-9266-12FE9F6C988D}"/>
              </a:ext>
            </a:extLst>
          </p:cNvPr>
          <p:cNvSpPr/>
          <p:nvPr/>
        </p:nvSpPr>
        <p:spPr>
          <a:xfrm>
            <a:off x="0" y="9915"/>
            <a:ext cx="9144000" cy="1155381"/>
          </a:xfrm>
          <a:prstGeom prst="rect">
            <a:avLst/>
          </a:prstGeom>
          <a:solidFill>
            <a:srgbClr val="00B0F0">
              <a:alpha val="7490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7AFB49B-11C1-5D4C-ABF1-20D5B43E50DB}"/>
              </a:ext>
            </a:extLst>
          </p:cNvPr>
          <p:cNvSpPr txBox="1">
            <a:spLocks/>
          </p:cNvSpPr>
          <p:nvPr/>
        </p:nvSpPr>
        <p:spPr>
          <a:xfrm>
            <a:off x="628650" y="991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Study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2: </a:t>
            </a:r>
            <a:r>
              <a:rPr lang="fr-FR" sz="2000" cap="small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Implicit</a:t>
            </a:r>
            <a:r>
              <a:rPr lang="fr-FR" sz="2000" cap="small" dirty="0">
                <a:solidFill>
                  <a:schemeClr val="bg1"/>
                </a:solidFill>
                <a:latin typeface="Century Gothic" panose="020B0502020202020204" pitchFamily="34" charset="0"/>
              </a:rPr>
              <a:t> CBI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54EA275-B443-F340-BFBF-1182E11B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1562735"/>
            <a:ext cx="5280660" cy="43513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cap="small" dirty="0" err="1">
                <a:latin typeface="Century Gothic" panose="020B0502020202020204" pitchFamily="34" charset="0"/>
              </a:rPr>
              <a:t>Results</a:t>
            </a:r>
            <a:endParaRPr lang="fr-FR" b="1" cap="small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b="1" cap="small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C4F3BFF-BA5A-DF4A-BC56-3D54FA1EF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25" y="2145139"/>
            <a:ext cx="3375623" cy="23049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1E20A3-B94A-AF4B-8917-A2D9DF3A0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0" y="2141438"/>
            <a:ext cx="5852160" cy="24171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03EE01E-B4CE-644E-97BF-5F0714BB7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384" y="2141438"/>
            <a:ext cx="5781246" cy="238790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B6B0F4B-3A56-2740-8075-BDDA8CEFA7D1}"/>
              </a:ext>
            </a:extLst>
          </p:cNvPr>
          <p:cNvSpPr txBox="1"/>
          <p:nvPr/>
        </p:nvSpPr>
        <p:spPr>
          <a:xfrm>
            <a:off x="257631" y="4450080"/>
            <a:ext cx="246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entury Gothic" panose="020B0502020202020204" pitchFamily="34" charset="0"/>
              </a:rPr>
              <a:t>Contrary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our</a:t>
            </a:r>
            <a:r>
              <a:rPr lang="fr-FR" dirty="0">
                <a:latin typeface="Century Gothic" panose="020B0502020202020204" pitchFamily="34" charset="0"/>
              </a:rPr>
              <a:t> H1 </a:t>
            </a:r>
            <a:r>
              <a:rPr lang="fr-FR" dirty="0" err="1">
                <a:latin typeface="Century Gothic" panose="020B0502020202020204" pitchFamily="34" charset="0"/>
              </a:rPr>
              <a:t>prediction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8D84B0-2666-A945-A8DF-D1A7B96B2F2A}"/>
              </a:ext>
            </a:extLst>
          </p:cNvPr>
          <p:cNvSpPr txBox="1"/>
          <p:nvPr/>
        </p:nvSpPr>
        <p:spPr>
          <a:xfrm>
            <a:off x="3302344" y="4450079"/>
            <a:ext cx="246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entury Gothic" panose="020B0502020202020204" pitchFamily="34" charset="0"/>
              </a:rPr>
              <a:t>Contrary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our</a:t>
            </a:r>
            <a:r>
              <a:rPr lang="fr-FR" dirty="0">
                <a:latin typeface="Century Gothic" panose="020B0502020202020204" pitchFamily="34" charset="0"/>
              </a:rPr>
              <a:t> H2 </a:t>
            </a:r>
            <a:r>
              <a:rPr lang="fr-FR" dirty="0" err="1">
                <a:latin typeface="Century Gothic" panose="020B0502020202020204" pitchFamily="34" charset="0"/>
              </a:rPr>
              <a:t>prediction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C31FC1-A04A-9C49-84FE-C8DFAC2F3B8B}"/>
              </a:ext>
            </a:extLst>
          </p:cNvPr>
          <p:cNvSpPr txBox="1"/>
          <p:nvPr/>
        </p:nvSpPr>
        <p:spPr>
          <a:xfrm>
            <a:off x="6117384" y="4450078"/>
            <a:ext cx="246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Century Gothic" panose="020B0502020202020204" pitchFamily="34" charset="0"/>
              </a:rPr>
              <a:t>Contrary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with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dirty="0" err="1">
                <a:latin typeface="Century Gothic" panose="020B0502020202020204" pitchFamily="34" charset="0"/>
              </a:rPr>
              <a:t>our</a:t>
            </a:r>
            <a:r>
              <a:rPr lang="fr-FR" dirty="0">
                <a:latin typeface="Century Gothic" panose="020B0502020202020204" pitchFamily="34" charset="0"/>
              </a:rPr>
              <a:t> H3 </a:t>
            </a:r>
            <a:r>
              <a:rPr lang="fr-FR" dirty="0" err="1">
                <a:latin typeface="Century Gothic" panose="020B0502020202020204" pitchFamily="34" charset="0"/>
              </a:rPr>
              <a:t>prediction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1939</Words>
  <Application>Microsoft Macintosh PowerPoint</Application>
  <PresentationFormat>Affichage à l'écran (4:3)</PresentationFormat>
  <Paragraphs>129</Paragraphs>
  <Slides>12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</vt:lpstr>
      <vt:lpstr>Thème Office</vt:lpstr>
      <vt:lpstr>A comparison of explicit and implicit consumer identification with commercial and place brands</vt:lpstr>
      <vt:lpstr>Présentation PowerPoint</vt:lpstr>
      <vt:lpstr>Theoretical Background</vt:lpstr>
      <vt:lpstr>Theoretical Background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 comparison of explicit and implicit consumer identification with commercial and place brands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explicit and implicit consumer identification with commercial and place brands</dc:title>
  <dc:creator>Microsoft Office User</dc:creator>
  <cp:lastModifiedBy>Microsoft Office User</cp:lastModifiedBy>
  <cp:revision>31</cp:revision>
  <dcterms:created xsi:type="dcterms:W3CDTF">2019-05-20T13:28:47Z</dcterms:created>
  <dcterms:modified xsi:type="dcterms:W3CDTF">2019-05-21T12:45:49Z</dcterms:modified>
</cp:coreProperties>
</file>